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5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6" r:id="rId22"/>
    <p:sldId id="277" r:id="rId23"/>
    <p:sldId id="278" r:id="rId24"/>
    <p:sldId id="279" r:id="rId25"/>
    <p:sldId id="280" r:id="rId26"/>
    <p:sldId id="281" r:id="rId27"/>
    <p:sldId id="286" r:id="rId28"/>
    <p:sldId id="282" r:id="rId29"/>
    <p:sldId id="283" r:id="rId30"/>
    <p:sldId id="284" r:id="rId31"/>
    <p:sldId id="287" r:id="rId32"/>
    <p:sldId id="285" r:id="rId3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667" autoAdjust="0"/>
  </p:normalViewPr>
  <p:slideViewPr>
    <p:cSldViewPr>
      <p:cViewPr varScale="1">
        <p:scale>
          <a:sx n="71" d="100"/>
          <a:sy n="71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49EC7F0-22BB-4B4C-8D69-670214254A86}" type="doc">
      <dgm:prSet loTypeId="urn:microsoft.com/office/officeart/2005/8/layout/radial5" loCatId="relationship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it-IT"/>
        </a:p>
      </dgm:t>
    </dgm:pt>
    <dgm:pt modelId="{7774D03B-4C7F-417E-BD1C-C91050E1F405}">
      <dgm:prSet phldrT="[Testo]" custT="1"/>
      <dgm:spPr>
        <a:gradFill rotWithShape="0">
          <a:gsLst>
            <a:gs pos="0">
              <a:schemeClr val="tx2">
                <a:lumMod val="5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</a:gradFill>
      </dgm:spPr>
      <dgm:t>
        <a:bodyPr/>
        <a:lstStyle/>
        <a:p>
          <a:r>
            <a:rPr lang="it-IT" sz="1400" b="1" dirty="0" smtClean="0">
              <a:solidFill>
                <a:srgbClr val="FFFF00"/>
              </a:solidFill>
            </a:rPr>
            <a:t>Componente </a:t>
          </a:r>
          <a:r>
            <a:rPr lang="it-IT" sz="2000" b="1" dirty="0" smtClean="0">
              <a:solidFill>
                <a:srgbClr val="FFFF00"/>
              </a:solidFill>
            </a:rPr>
            <a:t>cognitiva</a:t>
          </a:r>
          <a:endParaRPr lang="it-IT" sz="1400" b="1" dirty="0">
            <a:solidFill>
              <a:srgbClr val="FFFF00"/>
            </a:solidFill>
          </a:endParaRPr>
        </a:p>
      </dgm:t>
    </dgm:pt>
    <dgm:pt modelId="{8D70F1C5-AAAD-4508-A6C1-17FD7E2CAA61}" type="sibTrans" cxnId="{BE0B39B8-B53D-4336-ACF6-D3F80DD2F49F}">
      <dgm:prSet/>
      <dgm:spPr/>
      <dgm:t>
        <a:bodyPr/>
        <a:lstStyle/>
        <a:p>
          <a:endParaRPr lang="it-IT"/>
        </a:p>
      </dgm:t>
    </dgm:pt>
    <dgm:pt modelId="{95F9E57B-985B-4383-BF19-318E559A375B}" type="parTrans" cxnId="{BE0B39B8-B53D-4336-ACF6-D3F80DD2F49F}">
      <dgm:prSet/>
      <dgm:spPr/>
      <dgm:t>
        <a:bodyPr/>
        <a:lstStyle/>
        <a:p>
          <a:endParaRPr lang="it-IT"/>
        </a:p>
      </dgm:t>
    </dgm:pt>
    <dgm:pt modelId="{80F550B3-587D-4C8F-87B5-A61B86F395A3}">
      <dgm:prSet phldrT="[Testo]"/>
      <dgm:spPr>
        <a:gradFill rotWithShape="0">
          <a:gsLst>
            <a:gs pos="0">
              <a:srgbClr val="FF0000"/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</a:gradFill>
      </dgm:spPr>
      <dgm:t>
        <a:bodyPr/>
        <a:lstStyle/>
        <a:p>
          <a:r>
            <a:rPr lang="it-IT" b="1" dirty="0" smtClean="0">
              <a:solidFill>
                <a:srgbClr val="FFFF00"/>
              </a:solidFill>
            </a:rPr>
            <a:t>COMPETENZE FUNZIONALI</a:t>
          </a:r>
          <a:endParaRPr lang="it-IT" dirty="0">
            <a:solidFill>
              <a:srgbClr val="FFFF00"/>
            </a:solidFill>
          </a:endParaRPr>
        </a:p>
      </dgm:t>
    </dgm:pt>
    <dgm:pt modelId="{54ECABE1-D4A4-47C3-B261-A6F08B5BFE0E}" type="parTrans" cxnId="{0F244A98-A6A6-43C6-8C45-4E42F0AFEFA9}">
      <dgm:prSet/>
      <dgm:spPr/>
      <dgm:t>
        <a:bodyPr/>
        <a:lstStyle/>
        <a:p>
          <a:endParaRPr lang="it-IT"/>
        </a:p>
      </dgm:t>
    </dgm:pt>
    <dgm:pt modelId="{C22FEB97-03D7-46C7-8F4C-85E77988BC4B}" type="sibTrans" cxnId="{0F244A98-A6A6-43C6-8C45-4E42F0AFEFA9}">
      <dgm:prSet/>
      <dgm:spPr/>
      <dgm:t>
        <a:bodyPr/>
        <a:lstStyle/>
        <a:p>
          <a:endParaRPr lang="it-IT"/>
        </a:p>
      </dgm:t>
    </dgm:pt>
    <dgm:pt modelId="{9BE61AE8-77B9-444D-86BD-3CFCE4AD4213}">
      <dgm:prSet phldrT="[Testo]" custT="1"/>
      <dgm:spPr>
        <a:gradFill rotWithShape="0">
          <a:gsLst>
            <a:gs pos="0">
              <a:schemeClr val="accent3">
                <a:lumMod val="50000"/>
              </a:schemeClr>
            </a:gs>
            <a:gs pos="80000">
              <a:schemeClr val="accent5">
                <a:hueOff val="-4966938"/>
                <a:satOff val="19906"/>
                <a:lumOff val="4314"/>
                <a:alphaOff val="0"/>
                <a:shade val="93000"/>
                <a:satMod val="13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shade val="94000"/>
                <a:satMod val="135000"/>
              </a:schemeClr>
            </a:gs>
          </a:gsLst>
        </a:gradFill>
      </dgm:spPr>
      <dgm:t>
        <a:bodyPr/>
        <a:lstStyle/>
        <a:p>
          <a:r>
            <a:rPr lang="it-IT" sz="1200" b="1" dirty="0" smtClean="0">
              <a:solidFill>
                <a:srgbClr val="FFFF00"/>
              </a:solidFill>
            </a:rPr>
            <a:t>Atteggiamento </a:t>
          </a:r>
          <a:r>
            <a:rPr lang="it-IT" sz="1600" b="1" dirty="0" smtClean="0">
              <a:solidFill>
                <a:srgbClr val="FFFF00"/>
              </a:solidFill>
            </a:rPr>
            <a:t>verso la dimensione religiosa</a:t>
          </a:r>
          <a:endParaRPr lang="it-IT" sz="1200" dirty="0">
            <a:solidFill>
              <a:srgbClr val="FFFF00"/>
            </a:solidFill>
          </a:endParaRPr>
        </a:p>
      </dgm:t>
    </dgm:pt>
    <dgm:pt modelId="{DC1E3BC2-B31F-44CC-9774-E6C11E97C1B1}" type="parTrans" cxnId="{42996A8A-18AB-40EF-B206-2334D3F0427C}">
      <dgm:prSet/>
      <dgm:spPr/>
      <dgm:t>
        <a:bodyPr/>
        <a:lstStyle/>
        <a:p>
          <a:endParaRPr lang="it-IT"/>
        </a:p>
      </dgm:t>
    </dgm:pt>
    <dgm:pt modelId="{53F21B65-495C-47D4-BA61-5280B5EC98AB}" type="sibTrans" cxnId="{42996A8A-18AB-40EF-B206-2334D3F0427C}">
      <dgm:prSet/>
      <dgm:spPr/>
      <dgm:t>
        <a:bodyPr/>
        <a:lstStyle/>
        <a:p>
          <a:endParaRPr lang="it-IT"/>
        </a:p>
      </dgm:t>
    </dgm:pt>
    <dgm:pt modelId="{2933F487-EC8A-4C91-A5C5-7A224E578E4F}">
      <dgm:prSet phldrT="[Testo]" custT="1"/>
      <dgm:spPr>
        <a:gradFill rotWithShape="0">
          <a:gsLst>
            <a:gs pos="0">
              <a:srgbClr val="00FFFF"/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</a:gradFill>
      </dgm:spPr>
      <dgm:t>
        <a:bodyPr/>
        <a:lstStyle/>
        <a:p>
          <a:r>
            <a:rPr lang="it-IT" sz="2000" b="1" dirty="0" smtClean="0">
              <a:solidFill>
                <a:srgbClr val="FFFF00"/>
              </a:solidFill>
            </a:rPr>
            <a:t>Contesto di vita</a:t>
          </a:r>
          <a:endParaRPr lang="it-IT" sz="2000" dirty="0">
            <a:solidFill>
              <a:srgbClr val="FFFF00"/>
            </a:solidFill>
          </a:endParaRPr>
        </a:p>
      </dgm:t>
    </dgm:pt>
    <dgm:pt modelId="{7472D13B-C971-44D7-9487-7563A74EA03E}" type="parTrans" cxnId="{77B66CEA-F0B9-4BFC-B3D1-7796A68FAED9}">
      <dgm:prSet/>
      <dgm:spPr/>
      <dgm:t>
        <a:bodyPr/>
        <a:lstStyle/>
        <a:p>
          <a:endParaRPr lang="it-IT"/>
        </a:p>
      </dgm:t>
    </dgm:pt>
    <dgm:pt modelId="{51A53FE3-4E83-474D-BED3-3445BE41F33F}" type="sibTrans" cxnId="{77B66CEA-F0B9-4BFC-B3D1-7796A68FAED9}">
      <dgm:prSet/>
      <dgm:spPr/>
      <dgm:t>
        <a:bodyPr/>
        <a:lstStyle/>
        <a:p>
          <a:endParaRPr lang="it-IT"/>
        </a:p>
      </dgm:t>
    </dgm:pt>
    <dgm:pt modelId="{E2C31B29-423E-4B36-B48E-AA4AD7F11FD5}" type="pres">
      <dgm:prSet presAssocID="{C49EC7F0-22BB-4B4C-8D69-670214254A86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3E6F3D5-608E-4168-A1D7-8F470C4201D8}" type="pres">
      <dgm:prSet presAssocID="{80F550B3-587D-4C8F-87B5-A61B86F395A3}" presName="centerShape" presStyleLbl="node0" presStyleIdx="0" presStyleCnt="1"/>
      <dgm:spPr/>
    </dgm:pt>
    <dgm:pt modelId="{5C25E6E3-A236-4322-9078-B8705A9032B0}" type="pres">
      <dgm:prSet presAssocID="{95F9E57B-985B-4383-BF19-318E559A375B}" presName="parTrans" presStyleLbl="sibTrans2D1" presStyleIdx="0" presStyleCnt="3" custAng="10646848" custScaleX="136095" custScaleY="86408"/>
      <dgm:spPr/>
    </dgm:pt>
    <dgm:pt modelId="{D750ED9B-E734-4467-B11D-5E607F560C0B}" type="pres">
      <dgm:prSet presAssocID="{95F9E57B-985B-4383-BF19-318E559A375B}" presName="connectorText" presStyleLbl="sibTrans2D1" presStyleIdx="0" presStyleCnt="3"/>
      <dgm:spPr/>
    </dgm:pt>
    <dgm:pt modelId="{6A6E2F84-74DB-4E3C-B4BB-5434AAEEA6AD}" type="pres">
      <dgm:prSet presAssocID="{7774D03B-4C7F-417E-BD1C-C91050E1F405}" presName="node" presStyleLbl="node1" presStyleIdx="0" presStyleCnt="3" custRadScaleRad="99088" custRadScaleInc="14241">
        <dgm:presLayoutVars>
          <dgm:bulletEnabled val="1"/>
        </dgm:presLayoutVars>
      </dgm:prSet>
      <dgm:spPr/>
    </dgm:pt>
    <dgm:pt modelId="{8E4D8631-B8DA-481F-8424-77F1D0DC07A9}" type="pres">
      <dgm:prSet presAssocID="{DC1E3BC2-B31F-44CC-9774-E6C11E97C1B1}" presName="parTrans" presStyleLbl="sibTrans2D1" presStyleIdx="1" presStyleCnt="3" custAng="10636204" custScaleX="141775" custScaleY="81986"/>
      <dgm:spPr/>
    </dgm:pt>
    <dgm:pt modelId="{923A8482-046C-4E06-92A3-D2905E68AE24}" type="pres">
      <dgm:prSet presAssocID="{DC1E3BC2-B31F-44CC-9774-E6C11E97C1B1}" presName="connectorText" presStyleLbl="sibTrans2D1" presStyleIdx="1" presStyleCnt="3"/>
      <dgm:spPr/>
    </dgm:pt>
    <dgm:pt modelId="{15C0E763-32D6-492C-A4DE-050906C7CCBF}" type="pres">
      <dgm:prSet presAssocID="{9BE61AE8-77B9-444D-86BD-3CFCE4AD4213}" presName="node" presStyleLbl="node1" presStyleIdx="1" presStyleCnt="3" custRadScaleRad="98094" custRadScaleInc="-15245">
        <dgm:presLayoutVars>
          <dgm:bulletEnabled val="1"/>
        </dgm:presLayoutVars>
      </dgm:prSet>
      <dgm:spPr/>
    </dgm:pt>
    <dgm:pt modelId="{2C97FF0D-CE21-469C-A16B-EA4BBAA541ED}" type="pres">
      <dgm:prSet presAssocID="{7472D13B-C971-44D7-9487-7563A74EA03E}" presName="parTrans" presStyleLbl="sibTrans2D1" presStyleIdx="2" presStyleCnt="3" custAng="10507120" custScaleX="138133" custScaleY="85415"/>
      <dgm:spPr/>
    </dgm:pt>
    <dgm:pt modelId="{43083761-DB21-4371-8AB0-B2EA907B2C6C}" type="pres">
      <dgm:prSet presAssocID="{7472D13B-C971-44D7-9487-7563A74EA03E}" presName="connectorText" presStyleLbl="sibTrans2D1" presStyleIdx="2" presStyleCnt="3"/>
      <dgm:spPr/>
    </dgm:pt>
    <dgm:pt modelId="{F45A02D8-5203-4285-BE7A-A6D193508707}" type="pres">
      <dgm:prSet presAssocID="{2933F487-EC8A-4C91-A5C5-7A224E578E4F}" presName="node" presStyleLbl="node1" presStyleIdx="2" presStyleCnt="3" custRadScaleRad="101657" custRadScaleInc="36870">
        <dgm:presLayoutVars>
          <dgm:bulletEnabled val="1"/>
        </dgm:presLayoutVars>
      </dgm:prSet>
      <dgm:spPr/>
    </dgm:pt>
  </dgm:ptLst>
  <dgm:cxnLst>
    <dgm:cxn modelId="{D3A77A10-6405-42D7-9E91-09D996CDA687}" type="presOf" srcId="{DC1E3BC2-B31F-44CC-9774-E6C11E97C1B1}" destId="{8E4D8631-B8DA-481F-8424-77F1D0DC07A9}" srcOrd="0" destOrd="0" presId="urn:microsoft.com/office/officeart/2005/8/layout/radial5"/>
    <dgm:cxn modelId="{BE0B39B8-B53D-4336-ACF6-D3F80DD2F49F}" srcId="{80F550B3-587D-4C8F-87B5-A61B86F395A3}" destId="{7774D03B-4C7F-417E-BD1C-C91050E1F405}" srcOrd="0" destOrd="0" parTransId="{95F9E57B-985B-4383-BF19-318E559A375B}" sibTransId="{8D70F1C5-AAAD-4508-A6C1-17FD7E2CAA61}"/>
    <dgm:cxn modelId="{EDCD8779-B7E8-478A-B6F3-B821EEB4170C}" type="presOf" srcId="{95F9E57B-985B-4383-BF19-318E559A375B}" destId="{5C25E6E3-A236-4322-9078-B8705A9032B0}" srcOrd="0" destOrd="0" presId="urn:microsoft.com/office/officeart/2005/8/layout/radial5"/>
    <dgm:cxn modelId="{E8A49DE3-750C-4DE7-AE46-DCD1FD7EA10F}" type="presOf" srcId="{7774D03B-4C7F-417E-BD1C-C91050E1F405}" destId="{6A6E2F84-74DB-4E3C-B4BB-5434AAEEA6AD}" srcOrd="0" destOrd="0" presId="urn:microsoft.com/office/officeart/2005/8/layout/radial5"/>
    <dgm:cxn modelId="{77B66CEA-F0B9-4BFC-B3D1-7796A68FAED9}" srcId="{80F550B3-587D-4C8F-87B5-A61B86F395A3}" destId="{2933F487-EC8A-4C91-A5C5-7A224E578E4F}" srcOrd="2" destOrd="0" parTransId="{7472D13B-C971-44D7-9487-7563A74EA03E}" sibTransId="{51A53FE3-4E83-474D-BED3-3445BE41F33F}"/>
    <dgm:cxn modelId="{8AABCEB8-76D5-4253-907C-29C624D25525}" type="presOf" srcId="{2933F487-EC8A-4C91-A5C5-7A224E578E4F}" destId="{F45A02D8-5203-4285-BE7A-A6D193508707}" srcOrd="0" destOrd="0" presId="urn:microsoft.com/office/officeart/2005/8/layout/radial5"/>
    <dgm:cxn modelId="{391DF300-E0F2-4ED1-8A32-50EC07B89777}" type="presOf" srcId="{7472D13B-C971-44D7-9487-7563A74EA03E}" destId="{43083761-DB21-4371-8AB0-B2EA907B2C6C}" srcOrd="1" destOrd="0" presId="urn:microsoft.com/office/officeart/2005/8/layout/radial5"/>
    <dgm:cxn modelId="{B38E86A6-3D31-4447-BD49-E68644009CD7}" type="presOf" srcId="{DC1E3BC2-B31F-44CC-9774-E6C11E97C1B1}" destId="{923A8482-046C-4E06-92A3-D2905E68AE24}" srcOrd="1" destOrd="0" presId="urn:microsoft.com/office/officeart/2005/8/layout/radial5"/>
    <dgm:cxn modelId="{8DEEEC8C-C15A-4C1D-A32D-B075AFD70D60}" type="presOf" srcId="{95F9E57B-985B-4383-BF19-318E559A375B}" destId="{D750ED9B-E734-4467-B11D-5E607F560C0B}" srcOrd="1" destOrd="0" presId="urn:microsoft.com/office/officeart/2005/8/layout/radial5"/>
    <dgm:cxn modelId="{F618A483-0BBA-472C-847D-0BA06EC6C4E6}" type="presOf" srcId="{9BE61AE8-77B9-444D-86BD-3CFCE4AD4213}" destId="{15C0E763-32D6-492C-A4DE-050906C7CCBF}" srcOrd="0" destOrd="0" presId="urn:microsoft.com/office/officeart/2005/8/layout/radial5"/>
    <dgm:cxn modelId="{EA9AA603-B6B6-4BD6-9A9B-D7F56336190A}" type="presOf" srcId="{7472D13B-C971-44D7-9487-7563A74EA03E}" destId="{2C97FF0D-CE21-469C-A16B-EA4BBAA541ED}" srcOrd="0" destOrd="0" presId="urn:microsoft.com/office/officeart/2005/8/layout/radial5"/>
    <dgm:cxn modelId="{0F244A98-A6A6-43C6-8C45-4E42F0AFEFA9}" srcId="{C49EC7F0-22BB-4B4C-8D69-670214254A86}" destId="{80F550B3-587D-4C8F-87B5-A61B86F395A3}" srcOrd="0" destOrd="0" parTransId="{54ECABE1-D4A4-47C3-B261-A6F08B5BFE0E}" sibTransId="{C22FEB97-03D7-46C7-8F4C-85E77988BC4B}"/>
    <dgm:cxn modelId="{42996A8A-18AB-40EF-B206-2334D3F0427C}" srcId="{80F550B3-587D-4C8F-87B5-A61B86F395A3}" destId="{9BE61AE8-77B9-444D-86BD-3CFCE4AD4213}" srcOrd="1" destOrd="0" parTransId="{DC1E3BC2-B31F-44CC-9774-E6C11E97C1B1}" sibTransId="{53F21B65-495C-47D4-BA61-5280B5EC98AB}"/>
    <dgm:cxn modelId="{D3A9A98D-BFEF-48DF-8D4F-CD40C54C68E7}" type="presOf" srcId="{C49EC7F0-22BB-4B4C-8D69-670214254A86}" destId="{E2C31B29-423E-4B36-B48E-AA4AD7F11FD5}" srcOrd="0" destOrd="0" presId="urn:microsoft.com/office/officeart/2005/8/layout/radial5"/>
    <dgm:cxn modelId="{B75F7EDC-B61C-45B0-A820-B10913076BF4}" type="presOf" srcId="{80F550B3-587D-4C8F-87B5-A61B86F395A3}" destId="{23E6F3D5-608E-4168-A1D7-8F470C4201D8}" srcOrd="0" destOrd="0" presId="urn:microsoft.com/office/officeart/2005/8/layout/radial5"/>
    <dgm:cxn modelId="{D6948EA9-39A7-4624-9A91-FAC244E83ECF}" type="presParOf" srcId="{E2C31B29-423E-4B36-B48E-AA4AD7F11FD5}" destId="{23E6F3D5-608E-4168-A1D7-8F470C4201D8}" srcOrd="0" destOrd="0" presId="urn:microsoft.com/office/officeart/2005/8/layout/radial5"/>
    <dgm:cxn modelId="{D3D9A0BE-B0A7-41BD-AD42-3E9D5F60953C}" type="presParOf" srcId="{E2C31B29-423E-4B36-B48E-AA4AD7F11FD5}" destId="{5C25E6E3-A236-4322-9078-B8705A9032B0}" srcOrd="1" destOrd="0" presId="urn:microsoft.com/office/officeart/2005/8/layout/radial5"/>
    <dgm:cxn modelId="{F0729FB1-FE23-403C-9835-CC6F0446A2E7}" type="presParOf" srcId="{5C25E6E3-A236-4322-9078-B8705A9032B0}" destId="{D750ED9B-E734-4467-B11D-5E607F560C0B}" srcOrd="0" destOrd="0" presId="urn:microsoft.com/office/officeart/2005/8/layout/radial5"/>
    <dgm:cxn modelId="{62821A6C-5935-4F8B-A387-CB933F5049BB}" type="presParOf" srcId="{E2C31B29-423E-4B36-B48E-AA4AD7F11FD5}" destId="{6A6E2F84-74DB-4E3C-B4BB-5434AAEEA6AD}" srcOrd="2" destOrd="0" presId="urn:microsoft.com/office/officeart/2005/8/layout/radial5"/>
    <dgm:cxn modelId="{3945F5D0-0EF7-4CF7-8E6C-980DCFA8861F}" type="presParOf" srcId="{E2C31B29-423E-4B36-B48E-AA4AD7F11FD5}" destId="{8E4D8631-B8DA-481F-8424-77F1D0DC07A9}" srcOrd="3" destOrd="0" presId="urn:microsoft.com/office/officeart/2005/8/layout/radial5"/>
    <dgm:cxn modelId="{F0B8FC42-607D-4D0B-BE56-8F4973EFEE5D}" type="presParOf" srcId="{8E4D8631-B8DA-481F-8424-77F1D0DC07A9}" destId="{923A8482-046C-4E06-92A3-D2905E68AE24}" srcOrd="0" destOrd="0" presId="urn:microsoft.com/office/officeart/2005/8/layout/radial5"/>
    <dgm:cxn modelId="{93134F08-D6B1-45BA-8B51-4B9327E0E048}" type="presParOf" srcId="{E2C31B29-423E-4B36-B48E-AA4AD7F11FD5}" destId="{15C0E763-32D6-492C-A4DE-050906C7CCBF}" srcOrd="4" destOrd="0" presId="urn:microsoft.com/office/officeart/2005/8/layout/radial5"/>
    <dgm:cxn modelId="{7561C0DE-FB7F-48CD-BB63-1AF5627245CC}" type="presParOf" srcId="{E2C31B29-423E-4B36-B48E-AA4AD7F11FD5}" destId="{2C97FF0D-CE21-469C-A16B-EA4BBAA541ED}" srcOrd="5" destOrd="0" presId="urn:microsoft.com/office/officeart/2005/8/layout/radial5"/>
    <dgm:cxn modelId="{AB46A5BE-A57F-4A67-9630-24873F491318}" type="presParOf" srcId="{2C97FF0D-CE21-469C-A16B-EA4BBAA541ED}" destId="{43083761-DB21-4371-8AB0-B2EA907B2C6C}" srcOrd="0" destOrd="0" presId="urn:microsoft.com/office/officeart/2005/8/layout/radial5"/>
    <dgm:cxn modelId="{EF11F5BE-1F18-4A9D-B64D-2EF92300937D}" type="presParOf" srcId="{E2C31B29-423E-4B36-B48E-AA4AD7F11FD5}" destId="{F45A02D8-5203-4285-BE7A-A6D193508707}" srcOrd="6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49EC7F0-22BB-4B4C-8D69-670214254A86}" type="doc">
      <dgm:prSet loTypeId="urn:microsoft.com/office/officeart/2005/8/layout/radial5" loCatId="relationship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it-IT"/>
        </a:p>
      </dgm:t>
    </dgm:pt>
    <dgm:pt modelId="{7774D03B-4C7F-417E-BD1C-C91050E1F405}">
      <dgm:prSet phldrT="[Testo]" custT="1"/>
      <dgm:spPr>
        <a:gradFill rotWithShape="0">
          <a:gsLst>
            <a:gs pos="0">
              <a:schemeClr val="tx2">
                <a:lumMod val="5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</a:gradFill>
      </dgm:spPr>
      <dgm:t>
        <a:bodyPr/>
        <a:lstStyle/>
        <a:p>
          <a:r>
            <a:rPr lang="it-IT" sz="1400" b="1" dirty="0" smtClean="0">
              <a:solidFill>
                <a:srgbClr val="FFFF00"/>
              </a:solidFill>
            </a:rPr>
            <a:t>Componente </a:t>
          </a:r>
          <a:r>
            <a:rPr lang="it-IT" sz="2000" b="1" dirty="0" smtClean="0">
              <a:solidFill>
                <a:srgbClr val="FFFF00"/>
              </a:solidFill>
            </a:rPr>
            <a:t>cognitiva</a:t>
          </a:r>
          <a:endParaRPr lang="it-IT" sz="1400" b="1" dirty="0">
            <a:solidFill>
              <a:srgbClr val="FFFF00"/>
            </a:solidFill>
          </a:endParaRPr>
        </a:p>
      </dgm:t>
    </dgm:pt>
    <dgm:pt modelId="{8D70F1C5-AAAD-4508-A6C1-17FD7E2CAA61}" type="sibTrans" cxnId="{BE0B39B8-B53D-4336-ACF6-D3F80DD2F49F}">
      <dgm:prSet/>
      <dgm:spPr/>
      <dgm:t>
        <a:bodyPr/>
        <a:lstStyle/>
        <a:p>
          <a:endParaRPr lang="it-IT"/>
        </a:p>
      </dgm:t>
    </dgm:pt>
    <dgm:pt modelId="{95F9E57B-985B-4383-BF19-318E559A375B}" type="parTrans" cxnId="{BE0B39B8-B53D-4336-ACF6-D3F80DD2F49F}">
      <dgm:prSet/>
      <dgm:spPr/>
      <dgm:t>
        <a:bodyPr/>
        <a:lstStyle/>
        <a:p>
          <a:endParaRPr lang="it-IT"/>
        </a:p>
      </dgm:t>
    </dgm:pt>
    <dgm:pt modelId="{80F550B3-587D-4C8F-87B5-A61B86F395A3}">
      <dgm:prSet phldrT="[Testo]"/>
      <dgm:spPr>
        <a:gradFill rotWithShape="0">
          <a:gsLst>
            <a:gs pos="0">
              <a:srgbClr val="FF0000"/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</a:gradFill>
      </dgm:spPr>
      <dgm:t>
        <a:bodyPr/>
        <a:lstStyle/>
        <a:p>
          <a:r>
            <a:rPr lang="it-IT" b="1" dirty="0" smtClean="0">
              <a:solidFill>
                <a:srgbClr val="FFFF00"/>
              </a:solidFill>
            </a:rPr>
            <a:t>COMPETENZE FUNZIONALI</a:t>
          </a:r>
          <a:endParaRPr lang="it-IT" dirty="0">
            <a:solidFill>
              <a:srgbClr val="FFFF00"/>
            </a:solidFill>
          </a:endParaRPr>
        </a:p>
      </dgm:t>
    </dgm:pt>
    <dgm:pt modelId="{54ECABE1-D4A4-47C3-B261-A6F08B5BFE0E}" type="parTrans" cxnId="{0F244A98-A6A6-43C6-8C45-4E42F0AFEFA9}">
      <dgm:prSet/>
      <dgm:spPr/>
      <dgm:t>
        <a:bodyPr/>
        <a:lstStyle/>
        <a:p>
          <a:endParaRPr lang="it-IT"/>
        </a:p>
      </dgm:t>
    </dgm:pt>
    <dgm:pt modelId="{C22FEB97-03D7-46C7-8F4C-85E77988BC4B}" type="sibTrans" cxnId="{0F244A98-A6A6-43C6-8C45-4E42F0AFEFA9}">
      <dgm:prSet/>
      <dgm:spPr/>
      <dgm:t>
        <a:bodyPr/>
        <a:lstStyle/>
        <a:p>
          <a:endParaRPr lang="it-IT"/>
        </a:p>
      </dgm:t>
    </dgm:pt>
    <dgm:pt modelId="{9BE61AE8-77B9-444D-86BD-3CFCE4AD4213}">
      <dgm:prSet phldrT="[Testo]" custT="1"/>
      <dgm:spPr>
        <a:gradFill rotWithShape="0">
          <a:gsLst>
            <a:gs pos="0">
              <a:schemeClr val="accent3">
                <a:lumMod val="50000"/>
              </a:schemeClr>
            </a:gs>
            <a:gs pos="80000">
              <a:schemeClr val="accent5">
                <a:hueOff val="-4966938"/>
                <a:satOff val="19906"/>
                <a:lumOff val="4314"/>
                <a:alphaOff val="0"/>
                <a:shade val="93000"/>
                <a:satMod val="13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shade val="94000"/>
                <a:satMod val="135000"/>
              </a:schemeClr>
            </a:gs>
          </a:gsLst>
        </a:gradFill>
      </dgm:spPr>
      <dgm:t>
        <a:bodyPr/>
        <a:lstStyle/>
        <a:p>
          <a:r>
            <a:rPr lang="it-IT" sz="1200" b="1" dirty="0" smtClean="0">
              <a:solidFill>
                <a:srgbClr val="FFFF00"/>
              </a:solidFill>
            </a:rPr>
            <a:t>Atteggiamento </a:t>
          </a:r>
          <a:r>
            <a:rPr lang="it-IT" sz="1600" b="1" dirty="0" smtClean="0">
              <a:solidFill>
                <a:srgbClr val="FFFF00"/>
              </a:solidFill>
            </a:rPr>
            <a:t>verso la dimensione religiosa</a:t>
          </a:r>
          <a:endParaRPr lang="it-IT" sz="1200" dirty="0">
            <a:solidFill>
              <a:srgbClr val="FFFF00"/>
            </a:solidFill>
          </a:endParaRPr>
        </a:p>
      </dgm:t>
    </dgm:pt>
    <dgm:pt modelId="{DC1E3BC2-B31F-44CC-9774-E6C11E97C1B1}" type="parTrans" cxnId="{42996A8A-18AB-40EF-B206-2334D3F0427C}">
      <dgm:prSet/>
      <dgm:spPr/>
      <dgm:t>
        <a:bodyPr/>
        <a:lstStyle/>
        <a:p>
          <a:endParaRPr lang="it-IT"/>
        </a:p>
      </dgm:t>
    </dgm:pt>
    <dgm:pt modelId="{53F21B65-495C-47D4-BA61-5280B5EC98AB}" type="sibTrans" cxnId="{42996A8A-18AB-40EF-B206-2334D3F0427C}">
      <dgm:prSet/>
      <dgm:spPr/>
      <dgm:t>
        <a:bodyPr/>
        <a:lstStyle/>
        <a:p>
          <a:endParaRPr lang="it-IT"/>
        </a:p>
      </dgm:t>
    </dgm:pt>
    <dgm:pt modelId="{2933F487-EC8A-4C91-A5C5-7A224E578E4F}">
      <dgm:prSet phldrT="[Testo]" custT="1"/>
      <dgm:spPr>
        <a:gradFill rotWithShape="0">
          <a:gsLst>
            <a:gs pos="0">
              <a:srgbClr val="00FFFF"/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</a:gradFill>
      </dgm:spPr>
      <dgm:t>
        <a:bodyPr/>
        <a:lstStyle/>
        <a:p>
          <a:r>
            <a:rPr lang="it-IT" sz="2000" b="1" dirty="0" smtClean="0">
              <a:solidFill>
                <a:srgbClr val="FFFF00"/>
              </a:solidFill>
            </a:rPr>
            <a:t>Contesto di vita</a:t>
          </a:r>
          <a:endParaRPr lang="it-IT" sz="2000" dirty="0">
            <a:solidFill>
              <a:srgbClr val="FFFF00"/>
            </a:solidFill>
          </a:endParaRPr>
        </a:p>
      </dgm:t>
    </dgm:pt>
    <dgm:pt modelId="{7472D13B-C971-44D7-9487-7563A74EA03E}" type="parTrans" cxnId="{77B66CEA-F0B9-4BFC-B3D1-7796A68FAED9}">
      <dgm:prSet/>
      <dgm:spPr/>
      <dgm:t>
        <a:bodyPr/>
        <a:lstStyle/>
        <a:p>
          <a:endParaRPr lang="it-IT"/>
        </a:p>
      </dgm:t>
    </dgm:pt>
    <dgm:pt modelId="{51A53FE3-4E83-474D-BED3-3445BE41F33F}" type="sibTrans" cxnId="{77B66CEA-F0B9-4BFC-B3D1-7796A68FAED9}">
      <dgm:prSet/>
      <dgm:spPr/>
      <dgm:t>
        <a:bodyPr/>
        <a:lstStyle/>
        <a:p>
          <a:endParaRPr lang="it-IT"/>
        </a:p>
      </dgm:t>
    </dgm:pt>
    <dgm:pt modelId="{E2C31B29-423E-4B36-B48E-AA4AD7F11FD5}" type="pres">
      <dgm:prSet presAssocID="{C49EC7F0-22BB-4B4C-8D69-670214254A86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3E6F3D5-608E-4168-A1D7-8F470C4201D8}" type="pres">
      <dgm:prSet presAssocID="{80F550B3-587D-4C8F-87B5-A61B86F395A3}" presName="centerShape" presStyleLbl="node0" presStyleIdx="0" presStyleCnt="1" custLinFactNeighborX="47583" custLinFactNeighborY="-33255"/>
      <dgm:spPr/>
    </dgm:pt>
    <dgm:pt modelId="{5C25E6E3-A236-4322-9078-B8705A9032B0}" type="pres">
      <dgm:prSet presAssocID="{95F9E57B-985B-4383-BF19-318E559A375B}" presName="parTrans" presStyleLbl="sibTrans2D1" presStyleIdx="0" presStyleCnt="3" custAng="10646848" custScaleX="136095" custScaleY="86408"/>
      <dgm:spPr/>
    </dgm:pt>
    <dgm:pt modelId="{D750ED9B-E734-4467-B11D-5E607F560C0B}" type="pres">
      <dgm:prSet presAssocID="{95F9E57B-985B-4383-BF19-318E559A375B}" presName="connectorText" presStyleLbl="sibTrans2D1" presStyleIdx="0" presStyleCnt="3"/>
      <dgm:spPr/>
    </dgm:pt>
    <dgm:pt modelId="{6A6E2F84-74DB-4E3C-B4BB-5434AAEEA6AD}" type="pres">
      <dgm:prSet presAssocID="{7774D03B-4C7F-417E-BD1C-C91050E1F405}" presName="node" presStyleLbl="node1" presStyleIdx="0" presStyleCnt="3" custRadScaleRad="115544" custRadScaleInc="-176300">
        <dgm:presLayoutVars>
          <dgm:bulletEnabled val="1"/>
        </dgm:presLayoutVars>
      </dgm:prSet>
      <dgm:spPr/>
    </dgm:pt>
    <dgm:pt modelId="{8E4D8631-B8DA-481F-8424-77F1D0DC07A9}" type="pres">
      <dgm:prSet presAssocID="{DC1E3BC2-B31F-44CC-9774-E6C11E97C1B1}" presName="parTrans" presStyleLbl="sibTrans2D1" presStyleIdx="1" presStyleCnt="3" custAng="10636204" custScaleX="141775" custScaleY="81986"/>
      <dgm:spPr/>
    </dgm:pt>
    <dgm:pt modelId="{923A8482-046C-4E06-92A3-D2905E68AE24}" type="pres">
      <dgm:prSet presAssocID="{DC1E3BC2-B31F-44CC-9774-E6C11E97C1B1}" presName="connectorText" presStyleLbl="sibTrans2D1" presStyleIdx="1" presStyleCnt="3"/>
      <dgm:spPr/>
    </dgm:pt>
    <dgm:pt modelId="{15C0E763-32D6-492C-A4DE-050906C7CCBF}" type="pres">
      <dgm:prSet presAssocID="{9BE61AE8-77B9-444D-86BD-3CFCE4AD4213}" presName="node" presStyleLbl="node1" presStyleIdx="1" presStyleCnt="3" custRadScaleRad="135693" custRadScaleInc="-22590">
        <dgm:presLayoutVars>
          <dgm:bulletEnabled val="1"/>
        </dgm:presLayoutVars>
      </dgm:prSet>
      <dgm:spPr/>
    </dgm:pt>
    <dgm:pt modelId="{2C97FF0D-CE21-469C-A16B-EA4BBAA541ED}" type="pres">
      <dgm:prSet presAssocID="{7472D13B-C971-44D7-9487-7563A74EA03E}" presName="parTrans" presStyleLbl="sibTrans2D1" presStyleIdx="2" presStyleCnt="3" custAng="10507120" custScaleX="138133" custScaleY="85415"/>
      <dgm:spPr/>
    </dgm:pt>
    <dgm:pt modelId="{43083761-DB21-4371-8AB0-B2EA907B2C6C}" type="pres">
      <dgm:prSet presAssocID="{7472D13B-C971-44D7-9487-7563A74EA03E}" presName="connectorText" presStyleLbl="sibTrans2D1" presStyleIdx="2" presStyleCnt="3"/>
      <dgm:spPr/>
    </dgm:pt>
    <dgm:pt modelId="{F45A02D8-5203-4285-BE7A-A6D193508707}" type="pres">
      <dgm:prSet presAssocID="{2933F487-EC8A-4C91-A5C5-7A224E578E4F}" presName="node" presStyleLbl="node1" presStyleIdx="2" presStyleCnt="3" custRadScaleRad="166642" custRadScaleInc="112529">
        <dgm:presLayoutVars>
          <dgm:bulletEnabled val="1"/>
        </dgm:presLayoutVars>
      </dgm:prSet>
      <dgm:spPr/>
    </dgm:pt>
  </dgm:ptLst>
  <dgm:cxnLst>
    <dgm:cxn modelId="{600ECDD1-43F3-4402-A3E9-9C2125AF2D66}" type="presOf" srcId="{80F550B3-587D-4C8F-87B5-A61B86F395A3}" destId="{23E6F3D5-608E-4168-A1D7-8F470C4201D8}" srcOrd="0" destOrd="0" presId="urn:microsoft.com/office/officeart/2005/8/layout/radial5"/>
    <dgm:cxn modelId="{3D190E41-EB0B-464C-B5D1-28AF4CB13BA2}" type="presOf" srcId="{2933F487-EC8A-4C91-A5C5-7A224E578E4F}" destId="{F45A02D8-5203-4285-BE7A-A6D193508707}" srcOrd="0" destOrd="0" presId="urn:microsoft.com/office/officeart/2005/8/layout/radial5"/>
    <dgm:cxn modelId="{5019FB26-CCF6-425C-BC01-B9D14683172B}" type="presOf" srcId="{95F9E57B-985B-4383-BF19-318E559A375B}" destId="{5C25E6E3-A236-4322-9078-B8705A9032B0}" srcOrd="0" destOrd="0" presId="urn:microsoft.com/office/officeart/2005/8/layout/radial5"/>
    <dgm:cxn modelId="{97D4E5A1-68D3-41D3-9E4E-8A9006E2BF6F}" type="presOf" srcId="{7472D13B-C971-44D7-9487-7563A74EA03E}" destId="{2C97FF0D-CE21-469C-A16B-EA4BBAA541ED}" srcOrd="0" destOrd="0" presId="urn:microsoft.com/office/officeart/2005/8/layout/radial5"/>
    <dgm:cxn modelId="{77B66CEA-F0B9-4BFC-B3D1-7796A68FAED9}" srcId="{80F550B3-587D-4C8F-87B5-A61B86F395A3}" destId="{2933F487-EC8A-4C91-A5C5-7A224E578E4F}" srcOrd="2" destOrd="0" parTransId="{7472D13B-C971-44D7-9487-7563A74EA03E}" sibTransId="{51A53FE3-4E83-474D-BED3-3445BE41F33F}"/>
    <dgm:cxn modelId="{42996A8A-18AB-40EF-B206-2334D3F0427C}" srcId="{80F550B3-587D-4C8F-87B5-A61B86F395A3}" destId="{9BE61AE8-77B9-444D-86BD-3CFCE4AD4213}" srcOrd="1" destOrd="0" parTransId="{DC1E3BC2-B31F-44CC-9774-E6C11E97C1B1}" sibTransId="{53F21B65-495C-47D4-BA61-5280B5EC98AB}"/>
    <dgm:cxn modelId="{E3BAC800-2440-4572-80ED-19B241CE1270}" type="presOf" srcId="{7472D13B-C971-44D7-9487-7563A74EA03E}" destId="{43083761-DB21-4371-8AB0-B2EA907B2C6C}" srcOrd="1" destOrd="0" presId="urn:microsoft.com/office/officeart/2005/8/layout/radial5"/>
    <dgm:cxn modelId="{6767852E-1DA0-4882-A73B-AB2B296D137F}" type="presOf" srcId="{7774D03B-4C7F-417E-BD1C-C91050E1F405}" destId="{6A6E2F84-74DB-4E3C-B4BB-5434AAEEA6AD}" srcOrd="0" destOrd="0" presId="urn:microsoft.com/office/officeart/2005/8/layout/radial5"/>
    <dgm:cxn modelId="{5019901B-AA6C-49C1-A4B4-0EFE85BA4E0B}" type="presOf" srcId="{DC1E3BC2-B31F-44CC-9774-E6C11E97C1B1}" destId="{8E4D8631-B8DA-481F-8424-77F1D0DC07A9}" srcOrd="0" destOrd="0" presId="urn:microsoft.com/office/officeart/2005/8/layout/radial5"/>
    <dgm:cxn modelId="{755F527E-6EB0-4AD2-96E9-D7A5D7D97E32}" type="presOf" srcId="{C49EC7F0-22BB-4B4C-8D69-670214254A86}" destId="{E2C31B29-423E-4B36-B48E-AA4AD7F11FD5}" srcOrd="0" destOrd="0" presId="urn:microsoft.com/office/officeart/2005/8/layout/radial5"/>
    <dgm:cxn modelId="{DE1A0227-1684-4073-97ED-1B2B3898773F}" type="presOf" srcId="{9BE61AE8-77B9-444D-86BD-3CFCE4AD4213}" destId="{15C0E763-32D6-492C-A4DE-050906C7CCBF}" srcOrd="0" destOrd="0" presId="urn:microsoft.com/office/officeart/2005/8/layout/radial5"/>
    <dgm:cxn modelId="{BE0B39B8-B53D-4336-ACF6-D3F80DD2F49F}" srcId="{80F550B3-587D-4C8F-87B5-A61B86F395A3}" destId="{7774D03B-4C7F-417E-BD1C-C91050E1F405}" srcOrd="0" destOrd="0" parTransId="{95F9E57B-985B-4383-BF19-318E559A375B}" sibTransId="{8D70F1C5-AAAD-4508-A6C1-17FD7E2CAA61}"/>
    <dgm:cxn modelId="{66D1E36B-71E8-4EBF-B724-C202CF873A6F}" type="presOf" srcId="{DC1E3BC2-B31F-44CC-9774-E6C11E97C1B1}" destId="{923A8482-046C-4E06-92A3-D2905E68AE24}" srcOrd="1" destOrd="0" presId="urn:microsoft.com/office/officeart/2005/8/layout/radial5"/>
    <dgm:cxn modelId="{EE53B690-F61F-4655-9EC0-D821381C870C}" type="presOf" srcId="{95F9E57B-985B-4383-BF19-318E559A375B}" destId="{D750ED9B-E734-4467-B11D-5E607F560C0B}" srcOrd="1" destOrd="0" presId="urn:microsoft.com/office/officeart/2005/8/layout/radial5"/>
    <dgm:cxn modelId="{0F244A98-A6A6-43C6-8C45-4E42F0AFEFA9}" srcId="{C49EC7F0-22BB-4B4C-8D69-670214254A86}" destId="{80F550B3-587D-4C8F-87B5-A61B86F395A3}" srcOrd="0" destOrd="0" parTransId="{54ECABE1-D4A4-47C3-B261-A6F08B5BFE0E}" sibTransId="{C22FEB97-03D7-46C7-8F4C-85E77988BC4B}"/>
    <dgm:cxn modelId="{459745EB-1261-4E2E-B405-6AB89DD1D036}" type="presParOf" srcId="{E2C31B29-423E-4B36-B48E-AA4AD7F11FD5}" destId="{23E6F3D5-608E-4168-A1D7-8F470C4201D8}" srcOrd="0" destOrd="0" presId="urn:microsoft.com/office/officeart/2005/8/layout/radial5"/>
    <dgm:cxn modelId="{A7AB0A7F-D3DB-4B8D-9D23-C3CC0EAB9638}" type="presParOf" srcId="{E2C31B29-423E-4B36-B48E-AA4AD7F11FD5}" destId="{5C25E6E3-A236-4322-9078-B8705A9032B0}" srcOrd="1" destOrd="0" presId="urn:microsoft.com/office/officeart/2005/8/layout/radial5"/>
    <dgm:cxn modelId="{1B34D5E9-95F5-4D34-BB0D-97D0409FEA5D}" type="presParOf" srcId="{5C25E6E3-A236-4322-9078-B8705A9032B0}" destId="{D750ED9B-E734-4467-B11D-5E607F560C0B}" srcOrd="0" destOrd="0" presId="urn:microsoft.com/office/officeart/2005/8/layout/radial5"/>
    <dgm:cxn modelId="{6C5E5463-125B-4A40-925B-DFF845FD3CB5}" type="presParOf" srcId="{E2C31B29-423E-4B36-B48E-AA4AD7F11FD5}" destId="{6A6E2F84-74DB-4E3C-B4BB-5434AAEEA6AD}" srcOrd="2" destOrd="0" presId="urn:microsoft.com/office/officeart/2005/8/layout/radial5"/>
    <dgm:cxn modelId="{9F94727C-BE7F-4062-ADC8-427774499E3A}" type="presParOf" srcId="{E2C31B29-423E-4B36-B48E-AA4AD7F11FD5}" destId="{8E4D8631-B8DA-481F-8424-77F1D0DC07A9}" srcOrd="3" destOrd="0" presId="urn:microsoft.com/office/officeart/2005/8/layout/radial5"/>
    <dgm:cxn modelId="{E121A5AE-F3E7-411E-B0E7-9199B60DAA65}" type="presParOf" srcId="{8E4D8631-B8DA-481F-8424-77F1D0DC07A9}" destId="{923A8482-046C-4E06-92A3-D2905E68AE24}" srcOrd="0" destOrd="0" presId="urn:microsoft.com/office/officeart/2005/8/layout/radial5"/>
    <dgm:cxn modelId="{AEEC517A-F693-4F40-94A6-83E752B40E02}" type="presParOf" srcId="{E2C31B29-423E-4B36-B48E-AA4AD7F11FD5}" destId="{15C0E763-32D6-492C-A4DE-050906C7CCBF}" srcOrd="4" destOrd="0" presId="urn:microsoft.com/office/officeart/2005/8/layout/radial5"/>
    <dgm:cxn modelId="{2686FA99-36F2-4CB7-AF3E-19B7E4B16DEF}" type="presParOf" srcId="{E2C31B29-423E-4B36-B48E-AA4AD7F11FD5}" destId="{2C97FF0D-CE21-469C-A16B-EA4BBAA541ED}" srcOrd="5" destOrd="0" presId="urn:microsoft.com/office/officeart/2005/8/layout/radial5"/>
    <dgm:cxn modelId="{16561C9C-2529-486F-882A-173E161C9D5E}" type="presParOf" srcId="{2C97FF0D-CE21-469C-A16B-EA4BBAA541ED}" destId="{43083761-DB21-4371-8AB0-B2EA907B2C6C}" srcOrd="0" destOrd="0" presId="urn:microsoft.com/office/officeart/2005/8/layout/radial5"/>
    <dgm:cxn modelId="{DB49E05C-C8EE-4524-AA98-DF6524B05E9D}" type="presParOf" srcId="{E2C31B29-423E-4B36-B48E-AA4AD7F11FD5}" destId="{F45A02D8-5203-4285-BE7A-A6D193508707}" srcOrd="6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3E6F3D5-608E-4168-A1D7-8F470C4201D8}">
      <dsp:nvSpPr>
        <dsp:cNvPr id="0" name=""/>
        <dsp:cNvSpPr/>
      </dsp:nvSpPr>
      <dsp:spPr>
        <a:xfrm>
          <a:off x="3385467" y="2044276"/>
          <a:ext cx="1458664" cy="1458664"/>
        </a:xfrm>
        <a:prstGeom prst="ellipse">
          <a:avLst/>
        </a:prstGeom>
        <a:gradFill rotWithShape="0">
          <a:gsLst>
            <a:gs pos="0">
              <a:srgbClr val="FF0000"/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300" b="1" kern="1200" dirty="0" smtClean="0">
              <a:solidFill>
                <a:srgbClr val="FFFF00"/>
              </a:solidFill>
            </a:rPr>
            <a:t>COMPETENZE FUNZIONALI</a:t>
          </a:r>
          <a:endParaRPr lang="it-IT" sz="1300" kern="1200" dirty="0">
            <a:solidFill>
              <a:srgbClr val="FFFF00"/>
            </a:solidFill>
          </a:endParaRPr>
        </a:p>
      </dsp:txBody>
      <dsp:txXfrm>
        <a:off x="3385467" y="2044276"/>
        <a:ext cx="1458664" cy="1458664"/>
      </dsp:txXfrm>
    </dsp:sp>
    <dsp:sp modelId="{5C25E6E3-A236-4322-9078-B8705A9032B0}">
      <dsp:nvSpPr>
        <dsp:cNvPr id="0" name=""/>
        <dsp:cNvSpPr/>
      </dsp:nvSpPr>
      <dsp:spPr>
        <a:xfrm rot="5759524">
          <a:off x="4060046" y="1567015"/>
          <a:ext cx="407693" cy="428536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100" kern="1200"/>
        </a:p>
      </dsp:txBody>
      <dsp:txXfrm rot="5759524">
        <a:off x="4060046" y="1567015"/>
        <a:ext cx="407693" cy="428536"/>
      </dsp:txXfrm>
    </dsp:sp>
    <dsp:sp modelId="{6A6E2F84-74DB-4E3C-B4BB-5434AAEEA6AD}">
      <dsp:nvSpPr>
        <dsp:cNvPr id="0" name=""/>
        <dsp:cNvSpPr/>
      </dsp:nvSpPr>
      <dsp:spPr>
        <a:xfrm>
          <a:off x="3686174" y="42858"/>
          <a:ext cx="1458664" cy="1458664"/>
        </a:xfrm>
        <a:prstGeom prst="ellipse">
          <a:avLst/>
        </a:prstGeom>
        <a:gradFill rotWithShape="0">
          <a:gsLst>
            <a:gs pos="0">
              <a:schemeClr val="tx2">
                <a:lumMod val="5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b="1" kern="1200" dirty="0" smtClean="0">
              <a:solidFill>
                <a:srgbClr val="FFFF00"/>
              </a:solidFill>
            </a:rPr>
            <a:t>Componente </a:t>
          </a:r>
          <a:r>
            <a:rPr lang="it-IT" sz="2000" b="1" kern="1200" dirty="0" smtClean="0">
              <a:solidFill>
                <a:srgbClr val="FFFF00"/>
              </a:solidFill>
            </a:rPr>
            <a:t>cognitiva</a:t>
          </a:r>
          <a:endParaRPr lang="it-IT" sz="1400" b="1" kern="1200" dirty="0">
            <a:solidFill>
              <a:srgbClr val="FFFF00"/>
            </a:solidFill>
          </a:endParaRPr>
        </a:p>
      </dsp:txBody>
      <dsp:txXfrm>
        <a:off x="3686174" y="42858"/>
        <a:ext cx="1458664" cy="1458664"/>
      </dsp:txXfrm>
    </dsp:sp>
    <dsp:sp modelId="{8E4D8631-B8DA-481F-8424-77F1D0DC07A9}">
      <dsp:nvSpPr>
        <dsp:cNvPr id="0" name=""/>
        <dsp:cNvSpPr/>
      </dsp:nvSpPr>
      <dsp:spPr>
        <a:xfrm rot="11887384">
          <a:off x="4838604" y="2924005"/>
          <a:ext cx="409453" cy="406606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100" kern="1200"/>
        </a:p>
      </dsp:txBody>
      <dsp:txXfrm rot="11887384">
        <a:off x="4838604" y="2924005"/>
        <a:ext cx="409453" cy="406606"/>
      </dsp:txXfrm>
    </dsp:sp>
    <dsp:sp modelId="{15C0E763-32D6-492C-A4DE-050906C7CCBF}">
      <dsp:nvSpPr>
        <dsp:cNvPr id="0" name=""/>
        <dsp:cNvSpPr/>
      </dsp:nvSpPr>
      <dsp:spPr>
        <a:xfrm>
          <a:off x="5257807" y="2757494"/>
          <a:ext cx="1458664" cy="1458664"/>
        </a:xfrm>
        <a:prstGeom prst="ellipse">
          <a:avLst/>
        </a:prstGeom>
        <a:gradFill rotWithShape="0">
          <a:gsLst>
            <a:gs pos="0">
              <a:schemeClr val="accent3">
                <a:lumMod val="50000"/>
              </a:schemeClr>
            </a:gs>
            <a:gs pos="80000">
              <a:schemeClr val="accent5">
                <a:hueOff val="-4966938"/>
                <a:satOff val="19906"/>
                <a:lumOff val="4314"/>
                <a:alphaOff val="0"/>
                <a:shade val="93000"/>
                <a:satMod val="13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b="1" kern="1200" dirty="0" smtClean="0">
              <a:solidFill>
                <a:srgbClr val="FFFF00"/>
              </a:solidFill>
            </a:rPr>
            <a:t>Atteggiamento </a:t>
          </a:r>
          <a:r>
            <a:rPr lang="it-IT" sz="1600" b="1" kern="1200" dirty="0" smtClean="0">
              <a:solidFill>
                <a:srgbClr val="FFFF00"/>
              </a:solidFill>
            </a:rPr>
            <a:t>verso la dimensione religiosa</a:t>
          </a:r>
          <a:endParaRPr lang="it-IT" sz="1200" kern="1200" dirty="0">
            <a:solidFill>
              <a:srgbClr val="FFFF00"/>
            </a:solidFill>
          </a:endParaRPr>
        </a:p>
      </dsp:txBody>
      <dsp:txXfrm>
        <a:off x="5257807" y="2757494"/>
        <a:ext cx="1458664" cy="1458664"/>
      </dsp:txXfrm>
    </dsp:sp>
    <dsp:sp modelId="{2C97FF0D-CE21-469C-A16B-EA4BBAA541ED}">
      <dsp:nvSpPr>
        <dsp:cNvPr id="0" name=""/>
        <dsp:cNvSpPr/>
      </dsp:nvSpPr>
      <dsp:spPr>
        <a:xfrm rot="20834440">
          <a:off x="2869491" y="2702830"/>
          <a:ext cx="452214" cy="423612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100" kern="1200"/>
        </a:p>
      </dsp:txBody>
      <dsp:txXfrm rot="20834440">
        <a:off x="2869491" y="2702830"/>
        <a:ext cx="452214" cy="423612"/>
      </dsp:txXfrm>
    </dsp:sp>
    <dsp:sp modelId="{F45A02D8-5203-4285-BE7A-A6D193508707}">
      <dsp:nvSpPr>
        <dsp:cNvPr id="0" name=""/>
        <dsp:cNvSpPr/>
      </dsp:nvSpPr>
      <dsp:spPr>
        <a:xfrm>
          <a:off x="1328709" y="2328870"/>
          <a:ext cx="1458664" cy="1458664"/>
        </a:xfrm>
        <a:prstGeom prst="ellipse">
          <a:avLst/>
        </a:prstGeom>
        <a:gradFill rotWithShape="0">
          <a:gsLst>
            <a:gs pos="0">
              <a:srgbClr val="00FFFF"/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b="1" kern="1200" dirty="0" smtClean="0">
              <a:solidFill>
                <a:srgbClr val="FFFF00"/>
              </a:solidFill>
            </a:rPr>
            <a:t>Contesto di vita</a:t>
          </a:r>
          <a:endParaRPr lang="it-IT" sz="2000" kern="1200" dirty="0">
            <a:solidFill>
              <a:srgbClr val="FFFF00"/>
            </a:solidFill>
          </a:endParaRPr>
        </a:p>
      </dsp:txBody>
      <dsp:txXfrm>
        <a:off x="1328709" y="2328870"/>
        <a:ext cx="1458664" cy="1458664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3E6F3D5-608E-4168-A1D7-8F470C4201D8}">
      <dsp:nvSpPr>
        <dsp:cNvPr id="0" name=""/>
        <dsp:cNvSpPr/>
      </dsp:nvSpPr>
      <dsp:spPr>
        <a:xfrm>
          <a:off x="5329243" y="685803"/>
          <a:ext cx="1458664" cy="1458664"/>
        </a:xfrm>
        <a:prstGeom prst="ellipse">
          <a:avLst/>
        </a:prstGeom>
        <a:gradFill rotWithShape="0">
          <a:gsLst>
            <a:gs pos="0">
              <a:srgbClr val="FF0000"/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300" b="1" kern="1200" dirty="0" smtClean="0">
              <a:solidFill>
                <a:srgbClr val="FFFF00"/>
              </a:solidFill>
            </a:rPr>
            <a:t>COMPETENZE FUNZIONALI</a:t>
          </a:r>
          <a:endParaRPr lang="it-IT" sz="1300" kern="1200" dirty="0">
            <a:solidFill>
              <a:srgbClr val="FFFF00"/>
            </a:solidFill>
          </a:endParaRPr>
        </a:p>
      </dsp:txBody>
      <dsp:txXfrm>
        <a:off x="5329243" y="685803"/>
        <a:ext cx="1458664" cy="1458664"/>
      </dsp:txXfrm>
    </dsp:sp>
    <dsp:sp modelId="{5C25E6E3-A236-4322-9078-B8705A9032B0}">
      <dsp:nvSpPr>
        <dsp:cNvPr id="0" name=""/>
        <dsp:cNvSpPr/>
      </dsp:nvSpPr>
      <dsp:spPr>
        <a:xfrm rot="19923572">
          <a:off x="2838103" y="2180374"/>
          <a:ext cx="2313022" cy="428536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100" kern="1200"/>
        </a:p>
      </dsp:txBody>
      <dsp:txXfrm rot="19923572">
        <a:off x="2838103" y="2180374"/>
        <a:ext cx="2313022" cy="428536"/>
      </dsp:txXfrm>
    </dsp:sp>
    <dsp:sp modelId="{6A6E2F84-74DB-4E3C-B4BB-5434AAEEA6AD}">
      <dsp:nvSpPr>
        <dsp:cNvPr id="0" name=""/>
        <dsp:cNvSpPr/>
      </dsp:nvSpPr>
      <dsp:spPr>
        <a:xfrm>
          <a:off x="1114410" y="2686065"/>
          <a:ext cx="1458664" cy="1458664"/>
        </a:xfrm>
        <a:prstGeom prst="ellipse">
          <a:avLst/>
        </a:prstGeom>
        <a:gradFill rotWithShape="0">
          <a:gsLst>
            <a:gs pos="0">
              <a:schemeClr val="tx2">
                <a:lumMod val="5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b="1" kern="1200" dirty="0" smtClean="0">
              <a:solidFill>
                <a:srgbClr val="FFFF00"/>
              </a:solidFill>
            </a:rPr>
            <a:t>Componente </a:t>
          </a:r>
          <a:r>
            <a:rPr lang="it-IT" sz="2000" b="1" kern="1200" dirty="0" smtClean="0">
              <a:solidFill>
                <a:srgbClr val="FFFF00"/>
              </a:solidFill>
            </a:rPr>
            <a:t>cognitiva</a:t>
          </a:r>
          <a:endParaRPr lang="it-IT" sz="1400" b="1" kern="1200" dirty="0">
            <a:solidFill>
              <a:srgbClr val="FFFF00"/>
            </a:solidFill>
          </a:endParaRPr>
        </a:p>
      </dsp:txBody>
      <dsp:txXfrm>
        <a:off x="1114410" y="2686065"/>
        <a:ext cx="1458664" cy="1458664"/>
      </dsp:txXfrm>
    </dsp:sp>
    <dsp:sp modelId="{8E4D8631-B8DA-481F-8424-77F1D0DC07A9}">
      <dsp:nvSpPr>
        <dsp:cNvPr id="0" name=""/>
        <dsp:cNvSpPr/>
      </dsp:nvSpPr>
      <dsp:spPr>
        <a:xfrm rot="14930108">
          <a:off x="6111256" y="2272007"/>
          <a:ext cx="601420" cy="406606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100" kern="1200"/>
        </a:p>
      </dsp:txBody>
      <dsp:txXfrm rot="14930108">
        <a:off x="6111256" y="2272007"/>
        <a:ext cx="601420" cy="406606"/>
      </dsp:txXfrm>
    </dsp:sp>
    <dsp:sp modelId="{15C0E763-32D6-492C-A4DE-050906C7CCBF}">
      <dsp:nvSpPr>
        <dsp:cNvPr id="0" name=""/>
        <dsp:cNvSpPr/>
      </dsp:nvSpPr>
      <dsp:spPr>
        <a:xfrm>
          <a:off x="6043619" y="2828932"/>
          <a:ext cx="1458664" cy="1458664"/>
        </a:xfrm>
        <a:prstGeom prst="ellipse">
          <a:avLst/>
        </a:prstGeom>
        <a:gradFill rotWithShape="0">
          <a:gsLst>
            <a:gs pos="0">
              <a:schemeClr val="accent3">
                <a:lumMod val="50000"/>
              </a:schemeClr>
            </a:gs>
            <a:gs pos="80000">
              <a:schemeClr val="accent5">
                <a:hueOff val="-4966938"/>
                <a:satOff val="19906"/>
                <a:lumOff val="4314"/>
                <a:alphaOff val="0"/>
                <a:shade val="93000"/>
                <a:satMod val="13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b="1" kern="1200" dirty="0" smtClean="0">
              <a:solidFill>
                <a:srgbClr val="FFFF00"/>
              </a:solidFill>
            </a:rPr>
            <a:t>Atteggiamento </a:t>
          </a:r>
          <a:r>
            <a:rPr lang="it-IT" sz="1600" b="1" kern="1200" dirty="0" smtClean="0">
              <a:solidFill>
                <a:srgbClr val="FFFF00"/>
              </a:solidFill>
            </a:rPr>
            <a:t>verso la dimensione religiosa</a:t>
          </a:r>
          <a:endParaRPr lang="it-IT" sz="1200" kern="1200" dirty="0">
            <a:solidFill>
              <a:srgbClr val="FFFF00"/>
            </a:solidFill>
          </a:endParaRPr>
        </a:p>
      </dsp:txBody>
      <dsp:txXfrm>
        <a:off x="6043619" y="2828932"/>
        <a:ext cx="1458664" cy="1458664"/>
      </dsp:txXfrm>
    </dsp:sp>
    <dsp:sp modelId="{2C97FF0D-CE21-469C-A16B-EA4BBAA541ED}">
      <dsp:nvSpPr>
        <dsp:cNvPr id="0" name=""/>
        <dsp:cNvSpPr/>
      </dsp:nvSpPr>
      <dsp:spPr>
        <a:xfrm rot="211204">
          <a:off x="2600605" y="867517"/>
          <a:ext cx="2368486" cy="423612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100" kern="1200"/>
        </a:p>
      </dsp:txBody>
      <dsp:txXfrm rot="211204">
        <a:off x="2600605" y="867517"/>
        <a:ext cx="2368486" cy="423612"/>
      </dsp:txXfrm>
    </dsp:sp>
    <dsp:sp modelId="{F45A02D8-5203-4285-BE7A-A6D193508707}">
      <dsp:nvSpPr>
        <dsp:cNvPr id="0" name=""/>
        <dsp:cNvSpPr/>
      </dsp:nvSpPr>
      <dsp:spPr>
        <a:xfrm>
          <a:off x="685776" y="0"/>
          <a:ext cx="1458664" cy="1458664"/>
        </a:xfrm>
        <a:prstGeom prst="ellipse">
          <a:avLst/>
        </a:prstGeom>
        <a:gradFill rotWithShape="0">
          <a:gsLst>
            <a:gs pos="0">
              <a:srgbClr val="00FFFF"/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b="1" kern="1200" dirty="0" smtClean="0">
              <a:solidFill>
                <a:srgbClr val="FFFF00"/>
              </a:solidFill>
            </a:rPr>
            <a:t>Contesto di vita</a:t>
          </a:r>
          <a:endParaRPr lang="it-IT" sz="2000" kern="1200" dirty="0">
            <a:solidFill>
              <a:srgbClr val="FFFF00"/>
            </a:solidFill>
          </a:endParaRPr>
        </a:p>
      </dsp:txBody>
      <dsp:txXfrm>
        <a:off x="685776" y="0"/>
        <a:ext cx="1458664" cy="14586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19270-FCEE-4480-9400-926FBBC3A8A5}" type="datetimeFigureOut">
              <a:rPr lang="it-IT" smtClean="0"/>
              <a:pPr/>
              <a:t>22/06/2012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CEAAA-9606-4F5A-8932-04B1DD42782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19270-FCEE-4480-9400-926FBBC3A8A5}" type="datetimeFigureOut">
              <a:rPr lang="it-IT" smtClean="0"/>
              <a:pPr/>
              <a:t>22/06/2012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CEAAA-9606-4F5A-8932-04B1DD42782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19270-FCEE-4480-9400-926FBBC3A8A5}" type="datetimeFigureOut">
              <a:rPr lang="it-IT" smtClean="0"/>
              <a:pPr/>
              <a:t>22/06/2012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CEAAA-9606-4F5A-8932-04B1DD42782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19270-FCEE-4480-9400-926FBBC3A8A5}" type="datetimeFigureOut">
              <a:rPr lang="it-IT" smtClean="0"/>
              <a:pPr/>
              <a:t>22/06/2012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CEAAA-9606-4F5A-8932-04B1DD42782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19270-FCEE-4480-9400-926FBBC3A8A5}" type="datetimeFigureOut">
              <a:rPr lang="it-IT" smtClean="0"/>
              <a:pPr/>
              <a:t>22/06/2012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CEAAA-9606-4F5A-8932-04B1DD42782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19270-FCEE-4480-9400-926FBBC3A8A5}" type="datetimeFigureOut">
              <a:rPr lang="it-IT" smtClean="0"/>
              <a:pPr/>
              <a:t>22/06/2012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CEAAA-9606-4F5A-8932-04B1DD42782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19270-FCEE-4480-9400-926FBBC3A8A5}" type="datetimeFigureOut">
              <a:rPr lang="it-IT" smtClean="0"/>
              <a:pPr/>
              <a:t>22/06/2012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CEAAA-9606-4F5A-8932-04B1DD42782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19270-FCEE-4480-9400-926FBBC3A8A5}" type="datetimeFigureOut">
              <a:rPr lang="it-IT" smtClean="0"/>
              <a:pPr/>
              <a:t>22/06/2012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CEAAA-9606-4F5A-8932-04B1DD42782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19270-FCEE-4480-9400-926FBBC3A8A5}" type="datetimeFigureOut">
              <a:rPr lang="it-IT" smtClean="0"/>
              <a:pPr/>
              <a:t>22/06/2012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CEAAA-9606-4F5A-8932-04B1DD42782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19270-FCEE-4480-9400-926FBBC3A8A5}" type="datetimeFigureOut">
              <a:rPr lang="it-IT" smtClean="0"/>
              <a:pPr/>
              <a:t>22/06/2012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CEAAA-9606-4F5A-8932-04B1DD42782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19270-FCEE-4480-9400-926FBBC3A8A5}" type="datetimeFigureOut">
              <a:rPr lang="it-IT" smtClean="0"/>
              <a:pPr/>
              <a:t>22/06/2012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CEAAA-9606-4F5A-8932-04B1DD42782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419270-FCEE-4480-9400-926FBBC3A8A5}" type="datetimeFigureOut">
              <a:rPr lang="it-IT" smtClean="0"/>
              <a:pPr/>
              <a:t>22/06/2012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4CEAAA-9606-4F5A-8932-04B1DD427828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 rot="20221759">
            <a:off x="154243" y="964645"/>
            <a:ext cx="8003351" cy="4247317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it-IT" sz="7200" b="1" cap="none" spc="0" dirty="0" err="1" smtClean="0">
                <a:ln>
                  <a:solidFill>
                    <a:srgbClr val="FFFF00"/>
                  </a:solidFill>
                </a:ln>
                <a:solidFill>
                  <a:schemeClr val="accent3"/>
                </a:solidFill>
                <a:effectLst/>
              </a:rPr>
              <a:t>Literacy</a:t>
            </a:r>
            <a:r>
              <a:rPr lang="it-IT" sz="7200" b="1" cap="none" spc="0" dirty="0" smtClean="0">
                <a:ln>
                  <a:solidFill>
                    <a:srgbClr val="FFFF00"/>
                  </a:solidFill>
                </a:ln>
                <a:solidFill>
                  <a:schemeClr val="accent3"/>
                </a:solidFill>
                <a:effectLst/>
              </a:rPr>
              <a:t> dell’IRC</a:t>
            </a:r>
          </a:p>
          <a:p>
            <a:pPr algn="ctr"/>
            <a:r>
              <a:rPr lang="it-IT" sz="6600" b="1" dirty="0" smtClean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</a:rPr>
              <a:t>LE </a:t>
            </a:r>
            <a:r>
              <a:rPr lang="it-IT" sz="6600" b="1" cap="none" spc="0" dirty="0" smtClean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effectLst/>
              </a:rPr>
              <a:t>COMPETENZE </a:t>
            </a:r>
            <a:br>
              <a:rPr lang="it-IT" sz="6600" b="1" cap="none" spc="0" dirty="0" smtClean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effectLst/>
              </a:rPr>
            </a:br>
            <a:r>
              <a:rPr lang="it-IT" sz="6600" b="1" cap="none" spc="0" dirty="0" smtClean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effectLst/>
              </a:rPr>
              <a:t>RELIGIOSE</a:t>
            </a:r>
          </a:p>
          <a:p>
            <a:pPr algn="ctr"/>
            <a:r>
              <a:rPr lang="it-IT" sz="6600" b="1" dirty="0" smtClean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</a:rPr>
              <a:t>nella</a:t>
            </a:r>
            <a:r>
              <a:rPr lang="it-IT" sz="6600" b="1" cap="none" spc="0" dirty="0" smtClean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effectLst/>
              </a:rPr>
              <a:t> DEE</a:t>
            </a:r>
            <a:endParaRPr lang="it-IT" sz="7200" b="1" cap="none" spc="0" dirty="0">
              <a:ln>
                <a:solidFill>
                  <a:srgbClr val="FFFF00"/>
                </a:solidFill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4357686" y="5429264"/>
            <a:ext cx="2928958" cy="584775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it-IT" sz="32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Ins</a:t>
            </a:r>
            <a:r>
              <a:rPr lang="it-IT" sz="32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. G. ADAMO</a:t>
            </a:r>
            <a:endParaRPr lang="it-IT" sz="32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b="1" i="1" dirty="0" smtClean="0"/>
              <a:t>Tendenze nel </a:t>
            </a:r>
            <a:r>
              <a:rPr lang="it-IT" b="1" i="1" dirty="0" smtClean="0"/>
              <a:t>quadro europeo delle competenze </a:t>
            </a:r>
            <a:r>
              <a:rPr lang="it-IT" b="1" i="1" dirty="0" smtClean="0"/>
              <a:t>chiave</a:t>
            </a:r>
          </a:p>
          <a:p>
            <a:pPr>
              <a:buNone/>
            </a:pPr>
            <a:endParaRPr lang="it-IT" b="1" i="1" dirty="0" smtClean="0"/>
          </a:p>
          <a:p>
            <a:pPr lvl="1"/>
            <a:r>
              <a:rPr lang="it-IT" dirty="0" smtClean="0"/>
              <a:t>Due tendenze</a:t>
            </a:r>
            <a:r>
              <a:rPr lang="it-IT" dirty="0" smtClean="0"/>
              <a:t>: </a:t>
            </a:r>
            <a:endParaRPr lang="it-IT" dirty="0" smtClean="0"/>
          </a:p>
          <a:p>
            <a:pPr lvl="2"/>
            <a:r>
              <a:rPr lang="it-IT" dirty="0" smtClean="0"/>
              <a:t>una antropocentrica, legata </a:t>
            </a:r>
            <a:r>
              <a:rPr lang="it-IT" dirty="0" smtClean="0"/>
              <a:t>allo sviluppo della persona (Unesco</a:t>
            </a:r>
            <a:r>
              <a:rPr lang="it-IT" dirty="0" smtClean="0"/>
              <a:t>)</a:t>
            </a:r>
          </a:p>
          <a:p>
            <a:pPr lvl="2"/>
            <a:r>
              <a:rPr lang="it-IT" dirty="0" smtClean="0"/>
              <a:t>una  funzionale </a:t>
            </a:r>
            <a:r>
              <a:rPr lang="it-IT" dirty="0" smtClean="0"/>
              <a:t>alla crescita economica e al mercato del lavoro </a:t>
            </a:r>
            <a:r>
              <a:rPr lang="it-IT" dirty="0" smtClean="0"/>
              <a:t>(tendenza che prevale </a:t>
            </a:r>
            <a:r>
              <a:rPr lang="it-IT" dirty="0" smtClean="0"/>
              <a:t>in Europa e in </a:t>
            </a:r>
            <a:r>
              <a:rPr lang="it-IT" dirty="0" smtClean="0"/>
              <a:t>Italia)</a:t>
            </a:r>
          </a:p>
          <a:p>
            <a:pPr lvl="3"/>
            <a:r>
              <a:rPr lang="it-IT" dirty="0" smtClean="0"/>
              <a:t>nessuna delle competenze chiave europee fa riferimento esplicito alla competenza religiosa. </a:t>
            </a:r>
            <a:endParaRPr lang="it-IT" dirty="0"/>
          </a:p>
        </p:txBody>
      </p:sp>
      <p:sp>
        <p:nvSpPr>
          <p:cNvPr id="4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LA COMPETENZA RELIGIOSA</a:t>
            </a:r>
            <a:b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NELLA SCUOLA  IN ITALIA ED EUROPA</a:t>
            </a:r>
            <a:endParaRPr lang="it-IT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b="1" i="1" dirty="0" smtClean="0"/>
              <a:t>Competenze chiave nel quadro </a:t>
            </a:r>
            <a:r>
              <a:rPr lang="it-IT" b="1" i="1" dirty="0" smtClean="0"/>
              <a:t>europeo </a:t>
            </a:r>
            <a:endParaRPr lang="it-IT" b="1" i="1" dirty="0" smtClean="0"/>
          </a:p>
          <a:p>
            <a:pPr>
              <a:buNone/>
            </a:pPr>
            <a:endParaRPr lang="it-IT" b="1" i="1" dirty="0" smtClean="0"/>
          </a:p>
          <a:p>
            <a:pPr lvl="1"/>
            <a:r>
              <a:rPr lang="it-IT" dirty="0" smtClean="0"/>
              <a:t>Relative </a:t>
            </a:r>
            <a:r>
              <a:rPr lang="it-IT" dirty="0" smtClean="0"/>
              <a:t>agli ambiti dei processi formativi: </a:t>
            </a:r>
            <a:r>
              <a:rPr lang="it-IT" i="1" dirty="0" smtClean="0"/>
              <a:t>comunicazione nella lingua madre, comunicazione in lingua straniera, matematica e scienza di base, tecnologie digitali</a:t>
            </a:r>
            <a:r>
              <a:rPr lang="it-IT" dirty="0" smtClean="0"/>
              <a:t>. </a:t>
            </a:r>
            <a:endParaRPr lang="it-IT" dirty="0" smtClean="0"/>
          </a:p>
          <a:p>
            <a:pPr lvl="1"/>
            <a:r>
              <a:rPr lang="it-IT" dirty="0" smtClean="0"/>
              <a:t>Relative alla </a:t>
            </a:r>
            <a:r>
              <a:rPr lang="it-IT" dirty="0" smtClean="0"/>
              <a:t>persona per lo sviluppo di atteggiamenti e disposizioni  </a:t>
            </a:r>
            <a:r>
              <a:rPr lang="it-IT" dirty="0" smtClean="0"/>
              <a:t>positive all’impegno nella </a:t>
            </a:r>
            <a:r>
              <a:rPr lang="it-IT" dirty="0" smtClean="0"/>
              <a:t>vita e nel proprio lavoro: </a:t>
            </a:r>
            <a:r>
              <a:rPr lang="it-IT" i="1" dirty="0" smtClean="0"/>
              <a:t>Ambito dell’apprendere ad apprendere, competenze interpersonali e civiche, imprenditorialità, espressione culturale.</a:t>
            </a:r>
            <a:endParaRPr lang="it-IT" dirty="0" smtClean="0"/>
          </a:p>
          <a:p>
            <a:pPr lvl="1"/>
            <a:endParaRPr lang="it-IT" dirty="0"/>
          </a:p>
        </p:txBody>
      </p:sp>
      <p:sp>
        <p:nvSpPr>
          <p:cNvPr id="4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LA COMPETENZA RELIGIOSA</a:t>
            </a:r>
            <a:b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NELLA SCUOLA  IN ITALIA ED EUROPA</a:t>
            </a:r>
            <a:endParaRPr lang="it-IT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b="1" i="1" dirty="0" smtClean="0"/>
              <a:t>Competenze </a:t>
            </a:r>
            <a:r>
              <a:rPr lang="it-IT" b="1" i="1" dirty="0" smtClean="0"/>
              <a:t>religiose </a:t>
            </a:r>
            <a:r>
              <a:rPr lang="it-IT" b="1" i="1" dirty="0" smtClean="0"/>
              <a:t>nel quadro </a:t>
            </a:r>
            <a:r>
              <a:rPr lang="it-IT" b="1" i="1" dirty="0" smtClean="0"/>
              <a:t>europeo</a:t>
            </a:r>
          </a:p>
          <a:p>
            <a:pPr>
              <a:buNone/>
            </a:pPr>
            <a:r>
              <a:rPr lang="it-IT" dirty="0" smtClean="0"/>
              <a:t>Non sono esplicite ma possiamo individuarle:</a:t>
            </a:r>
            <a:endParaRPr lang="it-IT" dirty="0" smtClean="0"/>
          </a:p>
          <a:p>
            <a:pPr lvl="1"/>
            <a:r>
              <a:rPr lang="it-IT" dirty="0" smtClean="0"/>
              <a:t>nell’ambito </a:t>
            </a:r>
            <a:r>
              <a:rPr lang="it-IT" dirty="0" smtClean="0"/>
              <a:t>delle</a:t>
            </a:r>
            <a:r>
              <a:rPr lang="it-IT" i="1" dirty="0" smtClean="0"/>
              <a:t> competenze interpersonali e </a:t>
            </a:r>
            <a:r>
              <a:rPr lang="it-IT" i="1" dirty="0" smtClean="0"/>
              <a:t>civiche</a:t>
            </a:r>
          </a:p>
          <a:p>
            <a:pPr lvl="1"/>
            <a:r>
              <a:rPr lang="it-IT" dirty="0" smtClean="0"/>
              <a:t>nell’ambito </a:t>
            </a:r>
            <a:r>
              <a:rPr lang="it-IT" dirty="0" smtClean="0"/>
              <a:t>delle</a:t>
            </a:r>
            <a:r>
              <a:rPr lang="it-IT" i="1" dirty="0" smtClean="0"/>
              <a:t> competenze dell’espressione </a:t>
            </a:r>
            <a:r>
              <a:rPr lang="it-IT" i="1" dirty="0" smtClean="0"/>
              <a:t>culturale</a:t>
            </a:r>
          </a:p>
          <a:p>
            <a:pPr algn="just">
              <a:buNone/>
            </a:pPr>
            <a:r>
              <a:rPr lang="it-IT" dirty="0" smtClean="0"/>
              <a:t>L’apertura </a:t>
            </a:r>
            <a:r>
              <a:rPr lang="it-IT" dirty="0" smtClean="0"/>
              <a:t>di questi ambiti alla competenza religiosa </a:t>
            </a:r>
            <a:r>
              <a:rPr lang="it-IT" dirty="0" smtClean="0"/>
              <a:t>attesa nell’istituzione formativa, necessita dell’elaborazione di </a:t>
            </a:r>
            <a:r>
              <a:rPr lang="it-IT" dirty="0" smtClean="0"/>
              <a:t>riferimenti </a:t>
            </a:r>
            <a:r>
              <a:rPr lang="it-IT" dirty="0" smtClean="0"/>
              <a:t>alla </a:t>
            </a:r>
            <a:r>
              <a:rPr lang="it-IT" dirty="0" smtClean="0"/>
              <a:t>dimensione spirituale dell’esistenza, </a:t>
            </a:r>
            <a:r>
              <a:rPr lang="it-IT" dirty="0" smtClean="0"/>
              <a:t>mostrando una </a:t>
            </a:r>
            <a:r>
              <a:rPr lang="it-IT" dirty="0" smtClean="0"/>
              <a:t>reale apertura ai beni spirituali: </a:t>
            </a:r>
            <a:r>
              <a:rPr lang="it-IT" dirty="0" smtClean="0"/>
              <a:t>bene personale, bene sociale</a:t>
            </a:r>
            <a:r>
              <a:rPr lang="it-IT" dirty="0" smtClean="0"/>
              <a:t>, </a:t>
            </a:r>
            <a:r>
              <a:rPr lang="it-IT" dirty="0" smtClean="0"/>
              <a:t>vero</a:t>
            </a:r>
            <a:r>
              <a:rPr lang="it-IT" dirty="0" smtClean="0"/>
              <a:t>, </a:t>
            </a:r>
            <a:r>
              <a:rPr lang="it-IT" dirty="0" smtClean="0"/>
              <a:t>bello. </a:t>
            </a:r>
            <a:endParaRPr lang="it-IT" sz="4400" dirty="0" smtClean="0"/>
          </a:p>
          <a:p>
            <a:pPr lvl="1"/>
            <a:endParaRPr lang="it-IT" dirty="0"/>
          </a:p>
        </p:txBody>
      </p:sp>
      <p:sp>
        <p:nvSpPr>
          <p:cNvPr id="4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LA COMPETENZA RELIGIOSA</a:t>
            </a:r>
            <a:b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NELLA SCUOLA  IN ITALIA ED EUROPA</a:t>
            </a:r>
            <a:endParaRPr lang="it-IT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b="1" i="1" dirty="0" smtClean="0"/>
              <a:t>Competenze religiose nel quadro </a:t>
            </a:r>
            <a:r>
              <a:rPr lang="it-IT" b="1" i="1" dirty="0" smtClean="0"/>
              <a:t>italiano</a:t>
            </a:r>
            <a:endParaRPr lang="it-IT" b="1" i="1" dirty="0" smtClean="0"/>
          </a:p>
          <a:p>
            <a:pPr lvl="1"/>
            <a:r>
              <a:rPr lang="it-IT" dirty="0" smtClean="0"/>
              <a:t>Unico richiamo nel DM </a:t>
            </a:r>
            <a:r>
              <a:rPr lang="it-IT" dirty="0" smtClean="0"/>
              <a:t>139/07 </a:t>
            </a:r>
            <a:r>
              <a:rPr lang="it-IT" dirty="0" smtClean="0"/>
              <a:t>(riforma Fioroni)</a:t>
            </a:r>
          </a:p>
          <a:p>
            <a:pPr lvl="1"/>
            <a:r>
              <a:rPr lang="it-IT" dirty="0" smtClean="0"/>
              <a:t>Nelle </a:t>
            </a:r>
            <a:r>
              <a:rPr lang="it-IT" dirty="0" smtClean="0"/>
              <a:t>Indicazioni N</a:t>
            </a:r>
            <a:r>
              <a:rPr lang="it-IT" dirty="0" smtClean="0"/>
              <a:t>azionali </a:t>
            </a:r>
            <a:r>
              <a:rPr lang="it-IT" dirty="0" smtClean="0"/>
              <a:t>per </a:t>
            </a:r>
            <a:r>
              <a:rPr lang="it-IT" dirty="0" smtClean="0"/>
              <a:t>l’IRC, </a:t>
            </a:r>
            <a:br>
              <a:rPr lang="it-IT" dirty="0" smtClean="0"/>
            </a:br>
            <a:r>
              <a:rPr lang="it-IT" dirty="0" smtClean="0"/>
              <a:t>la </a:t>
            </a:r>
            <a:r>
              <a:rPr lang="it-IT" dirty="0" smtClean="0"/>
              <a:t>competenza religiosa è  stata </a:t>
            </a:r>
            <a:r>
              <a:rPr lang="it-IT" dirty="0" smtClean="0"/>
              <a:t>collocata</a:t>
            </a:r>
            <a:br>
              <a:rPr lang="it-IT" dirty="0" smtClean="0"/>
            </a:br>
            <a:r>
              <a:rPr lang="it-IT" dirty="0" smtClean="0"/>
              <a:t>nell’</a:t>
            </a:r>
            <a:r>
              <a:rPr lang="it-IT" i="1" dirty="0" smtClean="0"/>
              <a:t>asse </a:t>
            </a:r>
            <a:r>
              <a:rPr lang="it-IT" i="1" dirty="0" smtClean="0"/>
              <a:t>dei </a:t>
            </a:r>
            <a:r>
              <a:rPr lang="it-IT" i="1" dirty="0" smtClean="0"/>
              <a:t>linguaggi.</a:t>
            </a:r>
          </a:p>
          <a:p>
            <a:pPr lvl="2"/>
            <a:r>
              <a:rPr lang="it-IT" dirty="0" smtClean="0"/>
              <a:t>Le competenze in tale asse non fanno riferimento </a:t>
            </a:r>
            <a:r>
              <a:rPr lang="it-IT" dirty="0" smtClean="0"/>
              <a:t>al </a:t>
            </a:r>
            <a:r>
              <a:rPr lang="it-IT" dirty="0" smtClean="0"/>
              <a:t>religioso.</a:t>
            </a:r>
          </a:p>
          <a:p>
            <a:pPr lvl="2"/>
            <a:r>
              <a:rPr lang="it-IT" dirty="0" smtClean="0"/>
              <a:t>L’</a:t>
            </a:r>
            <a:r>
              <a:rPr lang="it-IT" i="1" dirty="0" smtClean="0"/>
              <a:t>asse </a:t>
            </a:r>
            <a:r>
              <a:rPr lang="it-IT" i="1" dirty="0" err="1" smtClean="0"/>
              <a:t>storico-sociale</a:t>
            </a:r>
            <a:r>
              <a:rPr lang="it-IT" i="1" dirty="0" smtClean="0"/>
              <a:t> </a:t>
            </a:r>
            <a:r>
              <a:rPr lang="it-IT" dirty="0" smtClean="0"/>
              <a:t>e le competenze in esso </a:t>
            </a:r>
            <a:r>
              <a:rPr lang="it-IT" dirty="0" smtClean="0"/>
              <a:t>definite sarebbero più facili da raccordare con competenze religiose.</a:t>
            </a:r>
            <a:r>
              <a:rPr lang="it-IT" i="1" dirty="0" smtClean="0"/>
              <a:t> </a:t>
            </a:r>
            <a:endParaRPr lang="it-IT" dirty="0" smtClean="0"/>
          </a:p>
          <a:p>
            <a:pPr lvl="1"/>
            <a:endParaRPr lang="it-IT" dirty="0"/>
          </a:p>
        </p:txBody>
      </p:sp>
      <p:sp>
        <p:nvSpPr>
          <p:cNvPr id="4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LA COMPETENZA RELIGIOSA</a:t>
            </a:r>
            <a:b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NELLA SCUOLA  IN ITALIA ED EUROPA</a:t>
            </a:r>
            <a:endParaRPr lang="it-IT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t-IT" sz="4600" b="1" i="1" dirty="0" smtClean="0"/>
              <a:t>Competenze religiose nel quadro italiano</a:t>
            </a:r>
          </a:p>
          <a:p>
            <a:pPr>
              <a:buNone/>
            </a:pPr>
            <a:r>
              <a:rPr lang="it-IT" sz="4300" dirty="0" smtClean="0"/>
              <a:t>L’IRC è collocato nell’asse dei linguaggi.</a:t>
            </a:r>
          </a:p>
          <a:p>
            <a:r>
              <a:rPr lang="it-IT" dirty="0" smtClean="0"/>
              <a:t>L’asse </a:t>
            </a:r>
            <a:r>
              <a:rPr lang="it-IT" dirty="0" smtClean="0"/>
              <a:t>dei </a:t>
            </a:r>
            <a:r>
              <a:rPr lang="it-IT" dirty="0" smtClean="0"/>
              <a:t>linguaggi comprende: </a:t>
            </a:r>
          </a:p>
          <a:p>
            <a:pPr lvl="1"/>
            <a:r>
              <a:rPr lang="it-IT" dirty="0" smtClean="0"/>
              <a:t>A) padronanza </a:t>
            </a:r>
            <a:r>
              <a:rPr lang="it-IT" dirty="0" smtClean="0"/>
              <a:t>della lingua </a:t>
            </a:r>
            <a:r>
              <a:rPr lang="it-IT" dirty="0" smtClean="0"/>
              <a:t>italiana:</a:t>
            </a:r>
          </a:p>
          <a:p>
            <a:pPr lvl="2"/>
            <a:r>
              <a:rPr lang="it-IT" dirty="0" smtClean="0"/>
              <a:t>padroneggiare </a:t>
            </a:r>
            <a:r>
              <a:rPr lang="it-IT" dirty="0" smtClean="0"/>
              <a:t>gli strumenti espressivi ed argomentativi</a:t>
            </a:r>
            <a:r>
              <a:rPr lang="it-IT" sz="3200" dirty="0" smtClean="0"/>
              <a:t> </a:t>
            </a:r>
            <a:r>
              <a:rPr lang="it-IT" dirty="0" smtClean="0"/>
              <a:t>indispensabili per gestire l’interazione comunicativa verbale in vari contesti </a:t>
            </a:r>
          </a:p>
          <a:p>
            <a:pPr lvl="2"/>
            <a:r>
              <a:rPr lang="it-IT" dirty="0" smtClean="0"/>
              <a:t>leggere, comprendere e interpretare testi scritti di vario tipo</a:t>
            </a:r>
          </a:p>
          <a:p>
            <a:pPr lvl="2"/>
            <a:r>
              <a:rPr lang="it-IT" dirty="0" smtClean="0"/>
              <a:t>produrre testi di vario tipo in relazione ai differenti scopi comunicativi;</a:t>
            </a:r>
          </a:p>
          <a:p>
            <a:pPr lvl="1"/>
            <a:r>
              <a:rPr lang="it-IT" dirty="0" smtClean="0"/>
              <a:t>B</a:t>
            </a:r>
            <a:r>
              <a:rPr lang="it-IT" dirty="0" smtClean="0"/>
              <a:t>) </a:t>
            </a:r>
            <a:r>
              <a:rPr lang="it-IT" dirty="0" smtClean="0"/>
              <a:t>utilizzo di </a:t>
            </a:r>
            <a:r>
              <a:rPr lang="it-IT" dirty="0" smtClean="0"/>
              <a:t>una lingua straniera per i principali scopi comunicativi ed operativi; </a:t>
            </a:r>
            <a:endParaRPr lang="it-IT" dirty="0" smtClean="0"/>
          </a:p>
          <a:p>
            <a:pPr lvl="1"/>
            <a:r>
              <a:rPr lang="it-IT" dirty="0" smtClean="0"/>
              <a:t>C</a:t>
            </a:r>
            <a:r>
              <a:rPr lang="it-IT" dirty="0" smtClean="0"/>
              <a:t>) </a:t>
            </a:r>
            <a:r>
              <a:rPr lang="it-IT" dirty="0" smtClean="0"/>
              <a:t>utilizzo di </a:t>
            </a:r>
            <a:r>
              <a:rPr lang="it-IT" dirty="0" smtClean="0"/>
              <a:t>strumenti fondamentali per una fruizione consapevole del patrimonio artistico e </a:t>
            </a:r>
            <a:r>
              <a:rPr lang="it-IT" dirty="0" smtClean="0"/>
              <a:t>letterario;</a:t>
            </a:r>
          </a:p>
          <a:p>
            <a:pPr lvl="1"/>
            <a:r>
              <a:rPr lang="it-IT" dirty="0" smtClean="0"/>
              <a:t>D</a:t>
            </a:r>
            <a:r>
              <a:rPr lang="it-IT" dirty="0" smtClean="0"/>
              <a:t>) </a:t>
            </a:r>
            <a:r>
              <a:rPr lang="it-IT" dirty="0" smtClean="0"/>
              <a:t>utilizzo </a:t>
            </a:r>
            <a:r>
              <a:rPr lang="it-IT" dirty="0" smtClean="0"/>
              <a:t>e </a:t>
            </a:r>
            <a:r>
              <a:rPr lang="it-IT" dirty="0" smtClean="0"/>
              <a:t>produzione di </a:t>
            </a:r>
            <a:r>
              <a:rPr lang="it-IT" dirty="0" smtClean="0"/>
              <a:t>testi multimediali.</a:t>
            </a:r>
            <a:endParaRPr lang="it-IT" sz="4400" dirty="0" smtClean="0"/>
          </a:p>
          <a:p>
            <a:pPr>
              <a:buNone/>
            </a:pPr>
            <a:r>
              <a:rPr lang="it-IT" dirty="0" smtClean="0"/>
              <a:t>Stando all’ambito dell’Ordinamento, l’IRC va a integrarsi in tale quadro.</a:t>
            </a:r>
            <a:endParaRPr lang="it-IT" dirty="0" smtClean="0"/>
          </a:p>
          <a:p>
            <a:pPr lvl="1"/>
            <a:endParaRPr lang="it-IT" dirty="0"/>
          </a:p>
        </p:txBody>
      </p:sp>
      <p:sp>
        <p:nvSpPr>
          <p:cNvPr id="4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LA COMPETENZA RELIGIOSA</a:t>
            </a:r>
            <a:b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NELLA SCUOLA  IN ITALIA ED EUROPA</a:t>
            </a:r>
            <a:endParaRPr lang="it-IT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Nel DM 139/07 (Fioroni) sono indicate otto  macro-competenze </a:t>
            </a:r>
            <a:r>
              <a:rPr lang="it-IT" dirty="0" smtClean="0"/>
              <a:t>chiave: </a:t>
            </a:r>
          </a:p>
          <a:p>
            <a:pPr lvl="1"/>
            <a:r>
              <a:rPr lang="it-IT" dirty="0" smtClean="0"/>
              <a:t>1. imparare </a:t>
            </a:r>
            <a:r>
              <a:rPr lang="it-IT" dirty="0" smtClean="0"/>
              <a:t>ad </a:t>
            </a:r>
            <a:r>
              <a:rPr lang="it-IT" dirty="0" smtClean="0"/>
              <a:t>imparare;</a:t>
            </a:r>
          </a:p>
          <a:p>
            <a:pPr lvl="1"/>
            <a:r>
              <a:rPr lang="it-IT" dirty="0" smtClean="0"/>
              <a:t>2</a:t>
            </a:r>
            <a:r>
              <a:rPr lang="it-IT" dirty="0" smtClean="0"/>
              <a:t>. </a:t>
            </a:r>
            <a:r>
              <a:rPr lang="it-IT" dirty="0" smtClean="0"/>
              <a:t>progettare</a:t>
            </a:r>
            <a:r>
              <a:rPr lang="it-IT" dirty="0" smtClean="0"/>
              <a:t>; </a:t>
            </a:r>
          </a:p>
          <a:p>
            <a:pPr lvl="1"/>
            <a:r>
              <a:rPr lang="it-IT" dirty="0" smtClean="0"/>
              <a:t>3</a:t>
            </a:r>
            <a:r>
              <a:rPr lang="it-IT" dirty="0" smtClean="0"/>
              <a:t>. </a:t>
            </a:r>
            <a:r>
              <a:rPr lang="it-IT" dirty="0" smtClean="0"/>
              <a:t>comunicare;</a:t>
            </a:r>
          </a:p>
          <a:p>
            <a:pPr lvl="1"/>
            <a:r>
              <a:rPr lang="it-IT" dirty="0" smtClean="0"/>
              <a:t>4</a:t>
            </a:r>
            <a:r>
              <a:rPr lang="it-IT" dirty="0" smtClean="0"/>
              <a:t>. </a:t>
            </a:r>
            <a:r>
              <a:rPr lang="it-IT" dirty="0" smtClean="0"/>
              <a:t>collaborare </a:t>
            </a:r>
            <a:r>
              <a:rPr lang="it-IT" dirty="0" smtClean="0"/>
              <a:t>e </a:t>
            </a:r>
            <a:r>
              <a:rPr lang="it-IT" dirty="0" smtClean="0"/>
              <a:t>partecipare;</a:t>
            </a:r>
          </a:p>
          <a:p>
            <a:pPr lvl="1"/>
            <a:r>
              <a:rPr lang="it-IT" dirty="0" smtClean="0"/>
              <a:t>5</a:t>
            </a:r>
            <a:r>
              <a:rPr lang="it-IT" dirty="0" smtClean="0"/>
              <a:t>. </a:t>
            </a:r>
            <a:r>
              <a:rPr lang="it-IT" dirty="0" smtClean="0"/>
              <a:t>agire </a:t>
            </a:r>
            <a:r>
              <a:rPr lang="it-IT" dirty="0" smtClean="0"/>
              <a:t>in modo autonomo e </a:t>
            </a:r>
            <a:r>
              <a:rPr lang="it-IT" dirty="0" smtClean="0"/>
              <a:t>responsabile</a:t>
            </a:r>
            <a:r>
              <a:rPr lang="it-IT" dirty="0" smtClean="0"/>
              <a:t>; </a:t>
            </a:r>
          </a:p>
          <a:p>
            <a:pPr lvl="1"/>
            <a:r>
              <a:rPr lang="it-IT" dirty="0" smtClean="0"/>
              <a:t>6</a:t>
            </a:r>
            <a:r>
              <a:rPr lang="it-IT" dirty="0" smtClean="0"/>
              <a:t>. </a:t>
            </a:r>
            <a:r>
              <a:rPr lang="it-IT" dirty="0" smtClean="0"/>
              <a:t>risolvere problemi;</a:t>
            </a:r>
          </a:p>
          <a:p>
            <a:pPr lvl="1"/>
            <a:r>
              <a:rPr lang="it-IT" dirty="0" smtClean="0"/>
              <a:t>7</a:t>
            </a:r>
            <a:r>
              <a:rPr lang="it-IT" dirty="0" smtClean="0"/>
              <a:t>. </a:t>
            </a:r>
            <a:r>
              <a:rPr lang="it-IT" dirty="0" smtClean="0"/>
              <a:t>individuare </a:t>
            </a:r>
            <a:r>
              <a:rPr lang="it-IT" dirty="0" smtClean="0"/>
              <a:t>collegamenti e </a:t>
            </a:r>
            <a:r>
              <a:rPr lang="it-IT" dirty="0" smtClean="0"/>
              <a:t>relazioni;</a:t>
            </a:r>
          </a:p>
          <a:p>
            <a:pPr lvl="1"/>
            <a:r>
              <a:rPr lang="it-IT" dirty="0" smtClean="0"/>
              <a:t>8</a:t>
            </a:r>
            <a:r>
              <a:rPr lang="it-IT" dirty="0" smtClean="0"/>
              <a:t>. </a:t>
            </a:r>
            <a:r>
              <a:rPr lang="it-IT" dirty="0" smtClean="0"/>
              <a:t>acquisire ed </a:t>
            </a:r>
            <a:r>
              <a:rPr lang="it-IT" dirty="0" smtClean="0"/>
              <a:t>interpretare l’informazione.</a:t>
            </a:r>
          </a:p>
          <a:p>
            <a:endParaRPr lang="it-IT" dirty="0"/>
          </a:p>
        </p:txBody>
      </p:sp>
      <p:sp>
        <p:nvSpPr>
          <p:cNvPr id="4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LA COMPETENZA RELIGIOSA</a:t>
            </a:r>
            <a:b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NELLA SCUOLA  IN ITALIA ED EUROPA</a:t>
            </a:r>
            <a:endParaRPr lang="it-IT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6350" indent="-6350">
              <a:lnSpc>
                <a:spcPct val="110000"/>
              </a:lnSpc>
              <a:spcBef>
                <a:spcPts val="0"/>
              </a:spcBef>
              <a:buNone/>
            </a:pPr>
            <a:r>
              <a:rPr lang="it-IT" dirty="0" smtClean="0"/>
              <a:t>Il </a:t>
            </a:r>
            <a:r>
              <a:rPr lang="it-IT" dirty="0" smtClean="0"/>
              <a:t>quadro europeo ed italiano </a:t>
            </a:r>
            <a:r>
              <a:rPr lang="it-IT" dirty="0" smtClean="0"/>
              <a:t>delle </a:t>
            </a:r>
            <a:r>
              <a:rPr lang="it-IT" dirty="0" smtClean="0"/>
              <a:t>competenze chiave </a:t>
            </a:r>
            <a:r>
              <a:rPr lang="it-IT" dirty="0" smtClean="0"/>
              <a:t>ha un’ottica </a:t>
            </a:r>
            <a:r>
              <a:rPr lang="it-IT" dirty="0" smtClean="0"/>
              <a:t>funzionale e di </a:t>
            </a:r>
            <a:r>
              <a:rPr lang="it-IT" dirty="0" smtClean="0"/>
              <a:t>mercato, assolutamente</a:t>
            </a:r>
            <a:br>
              <a:rPr lang="it-IT" dirty="0" smtClean="0"/>
            </a:br>
            <a:r>
              <a:rPr lang="it-IT" dirty="0" smtClean="0"/>
              <a:t>non antropocentrica e lontana dall’approccio </a:t>
            </a:r>
            <a:r>
              <a:rPr lang="it-IT" dirty="0" smtClean="0"/>
              <a:t>religioso. </a:t>
            </a:r>
            <a:endParaRPr lang="it-IT" dirty="0" smtClean="0"/>
          </a:p>
          <a:p>
            <a:pPr marL="6350" indent="-6350">
              <a:lnSpc>
                <a:spcPct val="110000"/>
              </a:lnSpc>
              <a:spcBef>
                <a:spcPts val="0"/>
              </a:spcBef>
              <a:buNone/>
            </a:pP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Un’apertura </a:t>
            </a:r>
            <a:r>
              <a:rPr lang="it-IT" dirty="0" smtClean="0"/>
              <a:t>alla dimensione  </a:t>
            </a:r>
            <a:r>
              <a:rPr lang="it-IT" dirty="0" smtClean="0"/>
              <a:t>religiosa può individuarsi nell’ambito </a:t>
            </a:r>
            <a:r>
              <a:rPr lang="it-IT" dirty="0" smtClean="0"/>
              <a:t>della </a:t>
            </a:r>
            <a:r>
              <a:rPr lang="it-IT" i="1" dirty="0" smtClean="0"/>
              <a:t>relazione con gli </a:t>
            </a:r>
            <a:r>
              <a:rPr lang="it-IT" i="1" dirty="0" smtClean="0"/>
              <a:t>altri </a:t>
            </a:r>
            <a:r>
              <a:rPr lang="it-IT" dirty="0" smtClean="0"/>
              <a:t>per </a:t>
            </a:r>
            <a:r>
              <a:rPr lang="it-IT" dirty="0" smtClean="0"/>
              <a:t>la cittadinanza </a:t>
            </a:r>
            <a:r>
              <a:rPr lang="it-IT" dirty="0" smtClean="0"/>
              <a:t>attiva</a:t>
            </a:r>
            <a:r>
              <a:rPr lang="it-IT" dirty="0" smtClean="0"/>
              <a:t>;</a:t>
            </a:r>
            <a:endParaRPr lang="it-IT" dirty="0" smtClean="0"/>
          </a:p>
          <a:p>
            <a:pPr marL="274638" indent="-274638">
              <a:lnSpc>
                <a:spcPct val="110000"/>
              </a:lnSpc>
              <a:spcBef>
                <a:spcPts val="0"/>
              </a:spcBef>
            </a:pPr>
            <a:r>
              <a:rPr lang="it-IT" dirty="0" smtClean="0"/>
              <a:t>le </a:t>
            </a:r>
            <a:r>
              <a:rPr lang="it-IT" dirty="0" smtClean="0"/>
              <a:t>tre macrocompetenze trasversali </a:t>
            </a:r>
            <a:r>
              <a:rPr lang="it-IT" dirty="0" smtClean="0"/>
              <a:t>ivi previste sono: </a:t>
            </a:r>
          </a:p>
          <a:p>
            <a:pPr marL="674688" lvl="1" indent="-274638">
              <a:lnSpc>
                <a:spcPct val="110000"/>
              </a:lnSpc>
              <a:spcBef>
                <a:spcPts val="0"/>
              </a:spcBef>
            </a:pPr>
            <a:r>
              <a:rPr lang="it-IT" i="1" dirty="0" smtClean="0"/>
              <a:t>comunicare,</a:t>
            </a:r>
          </a:p>
          <a:p>
            <a:pPr marL="674688" lvl="1" indent="-274638">
              <a:lnSpc>
                <a:spcPct val="110000"/>
              </a:lnSpc>
              <a:spcBef>
                <a:spcPts val="0"/>
              </a:spcBef>
            </a:pPr>
            <a:r>
              <a:rPr lang="it-IT" i="1" dirty="0" smtClean="0"/>
              <a:t>collaborare </a:t>
            </a:r>
            <a:r>
              <a:rPr lang="it-IT" i="1" dirty="0" smtClean="0"/>
              <a:t>e </a:t>
            </a:r>
            <a:r>
              <a:rPr lang="it-IT" i="1" dirty="0" smtClean="0"/>
              <a:t>partecipare,</a:t>
            </a:r>
          </a:p>
          <a:p>
            <a:pPr marL="674688" lvl="1" indent="-274638">
              <a:lnSpc>
                <a:spcPct val="110000"/>
              </a:lnSpc>
              <a:spcBef>
                <a:spcPts val="0"/>
              </a:spcBef>
            </a:pPr>
            <a:r>
              <a:rPr lang="it-IT" i="1" dirty="0" smtClean="0"/>
              <a:t>agire </a:t>
            </a:r>
            <a:r>
              <a:rPr lang="it-IT" i="1" dirty="0" smtClean="0"/>
              <a:t>in modo autonomo e </a:t>
            </a:r>
            <a:r>
              <a:rPr lang="it-IT" i="1" dirty="0" smtClean="0"/>
              <a:t>responsabile</a:t>
            </a:r>
            <a:r>
              <a:rPr lang="it-IT" dirty="0" smtClean="0"/>
              <a:t>.</a:t>
            </a:r>
          </a:p>
          <a:p>
            <a:endParaRPr lang="it-IT" dirty="0"/>
          </a:p>
        </p:txBody>
      </p:sp>
      <p:sp>
        <p:nvSpPr>
          <p:cNvPr id="4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LA COMPETENZA RELIGIOSA</a:t>
            </a:r>
            <a:b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NELLA SCUOLA DELLA DEE</a:t>
            </a:r>
            <a:endParaRPr lang="it-IT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LA COMPETENZA RELIGIOSA</a:t>
            </a:r>
            <a:b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NELLA SCUOLA DELLA DEE</a:t>
            </a:r>
            <a:endParaRPr lang="it-IT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b="1" dirty="0" smtClean="0"/>
              <a:t>Il concetto di </a:t>
            </a:r>
            <a:r>
              <a:rPr lang="it-IT" b="1" i="1" dirty="0" err="1" smtClean="0"/>
              <a:t>literacy</a:t>
            </a:r>
            <a:endParaRPr lang="it-IT" b="1" i="1" dirty="0" smtClean="0"/>
          </a:p>
          <a:p>
            <a:pPr lvl="1"/>
            <a:r>
              <a:rPr lang="it-IT" dirty="0" smtClean="0"/>
              <a:t>C</a:t>
            </a:r>
            <a:r>
              <a:rPr lang="it-IT" dirty="0" smtClean="0"/>
              <a:t>ompetenza disciplinare, </a:t>
            </a:r>
            <a:r>
              <a:rPr lang="it-IT" dirty="0" smtClean="0"/>
              <a:t>intesa come “</a:t>
            </a:r>
            <a:r>
              <a:rPr lang="it-IT" i="1" dirty="0" smtClean="0"/>
              <a:t>padronanza del soggetto di un determinato dominio culturale a un livello adeguato da consentire una partecipazione attiva alla vita sociale</a:t>
            </a:r>
            <a:r>
              <a:rPr lang="it-IT" dirty="0" smtClean="0"/>
              <a:t>”.</a:t>
            </a:r>
          </a:p>
          <a:p>
            <a:pPr lvl="1"/>
            <a:r>
              <a:rPr lang="it-IT" dirty="0" smtClean="0"/>
              <a:t>Il </a:t>
            </a:r>
            <a:r>
              <a:rPr lang="it-IT" dirty="0" smtClean="0"/>
              <a:t>termine</a:t>
            </a:r>
            <a:r>
              <a:rPr lang="it-IT" i="1" dirty="0" smtClean="0"/>
              <a:t> </a:t>
            </a:r>
            <a:r>
              <a:rPr lang="it-IT" i="1" dirty="0" err="1" smtClean="0"/>
              <a:t>literacy</a:t>
            </a:r>
            <a:r>
              <a:rPr lang="it-IT" dirty="0" smtClean="0"/>
              <a:t>  è stato </a:t>
            </a:r>
            <a:r>
              <a:rPr lang="it-IT" dirty="0" smtClean="0"/>
              <a:t>in Italiano come competenza, </a:t>
            </a:r>
            <a:r>
              <a:rPr lang="it-IT" dirty="0" smtClean="0"/>
              <a:t>perché </a:t>
            </a:r>
            <a:r>
              <a:rPr lang="it-IT" dirty="0" smtClean="0"/>
              <a:t>rende più da vicino il </a:t>
            </a:r>
            <a:r>
              <a:rPr lang="it-IT" dirty="0" smtClean="0"/>
              <a:t>significato di insieme di conoscenze e abilità spendibili nella vita reale.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LA COMPETENZA RELIGIOSA</a:t>
            </a:r>
            <a:b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NELLA SCUOLA DELLA DEE</a:t>
            </a:r>
            <a:endParaRPr lang="it-IT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ts val="2000"/>
              </a:lnSpc>
              <a:spcBef>
                <a:spcPts val="0"/>
              </a:spcBef>
            </a:pPr>
            <a:r>
              <a:rPr lang="it-IT" sz="2400" b="1" i="1" dirty="0" smtClean="0"/>
              <a:t>Un </a:t>
            </a:r>
            <a:r>
              <a:rPr lang="it-IT" sz="2400" b="1" i="1" dirty="0" smtClean="0"/>
              <a:t>contributo per la definizione di competenza </a:t>
            </a:r>
            <a:r>
              <a:rPr lang="it-IT" sz="2400" b="1" i="1" dirty="0" smtClean="0"/>
              <a:t>religiosa: </a:t>
            </a:r>
            <a:br>
              <a:rPr lang="it-IT" sz="2400" b="1" i="1" dirty="0" smtClean="0"/>
            </a:br>
            <a:r>
              <a:rPr lang="it-IT" sz="2400" b="1" i="1" dirty="0" smtClean="0"/>
              <a:t>il  Progetto </a:t>
            </a:r>
            <a:r>
              <a:rPr lang="it-IT" sz="2400" b="1" i="1" dirty="0" smtClean="0"/>
              <a:t>OCSE </a:t>
            </a:r>
            <a:r>
              <a:rPr lang="it-IT" sz="2400" b="1" i="1" dirty="0" smtClean="0"/>
              <a:t>PISA</a:t>
            </a:r>
          </a:p>
          <a:p>
            <a:pPr lvl="1" algn="just">
              <a:lnSpc>
                <a:spcPts val="2000"/>
              </a:lnSpc>
              <a:spcBef>
                <a:spcPts val="0"/>
              </a:spcBef>
            </a:pPr>
            <a:r>
              <a:rPr lang="it-IT" sz="2000" dirty="0" smtClean="0"/>
              <a:t>Il progetto PISA </a:t>
            </a:r>
            <a:r>
              <a:rPr lang="it-IT" sz="2000" dirty="0" smtClean="0"/>
              <a:t>introduce in Europa il concetto </a:t>
            </a:r>
            <a:r>
              <a:rPr lang="it-IT" sz="2000" dirty="0" smtClean="0"/>
              <a:t>di </a:t>
            </a:r>
            <a:r>
              <a:rPr lang="it-IT" sz="2000" dirty="0" smtClean="0"/>
              <a:t>competenza scolastica, con </a:t>
            </a:r>
            <a:r>
              <a:rPr lang="it-IT" sz="2000" dirty="0" smtClean="0"/>
              <a:t>riferimento all’elaborazione personale </a:t>
            </a:r>
            <a:r>
              <a:rPr lang="it-IT" sz="2000" dirty="0" smtClean="0"/>
              <a:t>delle conoscenze; </a:t>
            </a:r>
            <a:r>
              <a:rPr lang="it-IT" sz="2000" dirty="0" smtClean="0"/>
              <a:t>si muove </a:t>
            </a:r>
            <a:r>
              <a:rPr lang="it-IT" sz="2000" dirty="0" smtClean="0"/>
              <a:t>nel </a:t>
            </a:r>
            <a:r>
              <a:rPr lang="it-IT" sz="2000" dirty="0" smtClean="0"/>
              <a:t>campo </a:t>
            </a:r>
            <a:r>
              <a:rPr lang="it-IT" sz="2000" dirty="0" smtClean="0"/>
              <a:t>specifico dell’apprendimento </a:t>
            </a:r>
            <a:r>
              <a:rPr lang="it-IT" sz="2000" dirty="0" smtClean="0"/>
              <a:t>scolastico superando il mercato del lavoro.  </a:t>
            </a:r>
            <a:endParaRPr lang="it-IT" sz="2000" dirty="0" smtClean="0"/>
          </a:p>
          <a:p>
            <a:pPr lvl="1" algn="just">
              <a:lnSpc>
                <a:spcPts val="2000"/>
              </a:lnSpc>
              <a:spcBef>
                <a:spcPts val="0"/>
              </a:spcBef>
            </a:pPr>
            <a:r>
              <a:rPr lang="it-IT" sz="2000" dirty="0" smtClean="0"/>
              <a:t>Sul </a:t>
            </a:r>
            <a:r>
              <a:rPr lang="it-IT" sz="2000" dirty="0" smtClean="0"/>
              <a:t>piano concettuale </a:t>
            </a:r>
            <a:r>
              <a:rPr lang="it-IT" sz="2000" dirty="0" smtClean="0"/>
              <a:t>il </a:t>
            </a:r>
            <a:r>
              <a:rPr lang="it-IT" sz="2000" dirty="0" smtClean="0"/>
              <a:t>progetto Pisa  </a:t>
            </a:r>
            <a:r>
              <a:rPr lang="it-IT" sz="2000" dirty="0" smtClean="0"/>
              <a:t>pone la distinzione tra competenze generali, le “competenze </a:t>
            </a:r>
            <a:r>
              <a:rPr lang="it-IT" sz="2000" dirty="0" smtClean="0"/>
              <a:t>chiave</a:t>
            </a:r>
            <a:r>
              <a:rPr lang="it-IT" sz="2000" dirty="0" smtClean="0"/>
              <a:t>” </a:t>
            </a:r>
            <a:r>
              <a:rPr lang="it-IT" sz="2000" dirty="0" smtClean="0"/>
              <a:t>trasversali</a:t>
            </a:r>
            <a:r>
              <a:rPr lang="it-IT" sz="2000" dirty="0" smtClean="0"/>
              <a:t>, </a:t>
            </a:r>
            <a:r>
              <a:rPr lang="it-IT" sz="2000" dirty="0" smtClean="0"/>
              <a:t>e </a:t>
            </a:r>
            <a:r>
              <a:rPr lang="it-IT" sz="2000" dirty="0" smtClean="0"/>
              <a:t>competenze specifiche</a:t>
            </a:r>
            <a:r>
              <a:rPr lang="it-IT" sz="2000" dirty="0" smtClean="0"/>
              <a:t>, legate alle discipline e </a:t>
            </a:r>
            <a:r>
              <a:rPr lang="it-IT" sz="2000" dirty="0" smtClean="0"/>
              <a:t>all’apprendimento scolastico.</a:t>
            </a:r>
          </a:p>
          <a:p>
            <a:pPr lvl="1" algn="just">
              <a:lnSpc>
                <a:spcPts val="2000"/>
              </a:lnSpc>
              <a:spcBef>
                <a:spcPts val="0"/>
              </a:spcBef>
            </a:pPr>
            <a:r>
              <a:rPr lang="it-IT" sz="2000" dirty="0" smtClean="0"/>
              <a:t>Il </a:t>
            </a:r>
            <a:r>
              <a:rPr lang="it-IT" sz="2000" dirty="0" smtClean="0"/>
              <a:t>progetto OCSE-PISA (</a:t>
            </a:r>
            <a:r>
              <a:rPr lang="it-IT" sz="2000" dirty="0" err="1" smtClean="0"/>
              <a:t>Programme</a:t>
            </a:r>
            <a:r>
              <a:rPr lang="it-IT" sz="2000" dirty="0" smtClean="0"/>
              <a:t> </a:t>
            </a:r>
            <a:r>
              <a:rPr lang="it-IT" sz="2000" dirty="0" err="1" smtClean="0"/>
              <a:t>for</a:t>
            </a:r>
            <a:r>
              <a:rPr lang="it-IT" sz="2000" dirty="0" smtClean="0"/>
              <a:t> International </a:t>
            </a:r>
            <a:r>
              <a:rPr lang="it-IT" sz="2000" dirty="0" err="1" smtClean="0"/>
              <a:t>Student</a:t>
            </a:r>
            <a:r>
              <a:rPr lang="it-IT" sz="2000" dirty="0" smtClean="0"/>
              <a:t> </a:t>
            </a:r>
            <a:r>
              <a:rPr lang="it-IT" sz="2000" dirty="0" err="1" smtClean="0"/>
              <a:t>Assessment</a:t>
            </a:r>
            <a:r>
              <a:rPr lang="it-IT" sz="2000" dirty="0" smtClean="0"/>
              <a:t>), </a:t>
            </a:r>
            <a:r>
              <a:rPr lang="it-IT" sz="2000" dirty="0" smtClean="0"/>
              <a:t>venne avviato </a:t>
            </a:r>
            <a:r>
              <a:rPr lang="it-IT" sz="2000" dirty="0" smtClean="0"/>
              <a:t>nel 1997 </a:t>
            </a:r>
            <a:r>
              <a:rPr lang="it-IT" sz="2000" dirty="0" smtClean="0"/>
              <a:t>con </a:t>
            </a:r>
            <a:r>
              <a:rPr lang="it-IT" sz="2000" dirty="0" smtClean="0"/>
              <a:t>finalità economica </a:t>
            </a:r>
            <a:r>
              <a:rPr lang="it-IT" sz="2000" dirty="0" smtClean="0"/>
              <a:t>avendo come obiettivo misurare </a:t>
            </a:r>
            <a:r>
              <a:rPr lang="it-IT" sz="2000" dirty="0" smtClean="0"/>
              <a:t>conoscenze e competenze degli studenti di quindici anni, per </a:t>
            </a:r>
            <a:r>
              <a:rPr lang="it-IT" sz="2000" dirty="0" smtClean="0"/>
              <a:t>valutarne </a:t>
            </a:r>
            <a:r>
              <a:rPr lang="it-IT" sz="2000" dirty="0" smtClean="0"/>
              <a:t>il grado di apprendimento e di conseguenza l’efficacia dei sistemi scolastici nella fase tendenzialmente conclusiva del periodo dell’obbligo in tutti i sistemi nazionali</a:t>
            </a:r>
            <a:r>
              <a:rPr lang="it-IT" sz="2000" dirty="0" smtClean="0"/>
              <a:t>.</a:t>
            </a:r>
            <a:r>
              <a:rPr lang="it-IT" sz="2000" dirty="0" smtClean="0"/>
              <a:t> </a:t>
            </a:r>
            <a:r>
              <a:rPr lang="it-IT" sz="2000" dirty="0" smtClean="0"/>
              <a:t>(CICATELLI S., </a:t>
            </a:r>
            <a:r>
              <a:rPr lang="it-IT" sz="2000" i="1" dirty="0" smtClean="0"/>
              <a:t>La scuola delle competenze</a:t>
            </a:r>
            <a:r>
              <a:rPr lang="it-IT" sz="2000" dirty="0" smtClean="0"/>
              <a:t>, </a:t>
            </a:r>
            <a:r>
              <a:rPr lang="it-IT" sz="2000" dirty="0" err="1" smtClean="0"/>
              <a:t>Elledici</a:t>
            </a:r>
            <a:r>
              <a:rPr lang="it-IT" sz="2000" dirty="0" smtClean="0"/>
              <a:t> Capitello, Torino, 2011, </a:t>
            </a:r>
            <a:r>
              <a:rPr lang="it-IT" sz="2000" dirty="0" smtClean="0"/>
              <a:t>pp.23-24).</a:t>
            </a:r>
            <a:endParaRPr lang="it-IT" sz="2000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LA COMPETENZA RELIGIOSA</a:t>
            </a:r>
            <a:b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NELLA SCUOLA DELLA DEE</a:t>
            </a:r>
            <a:endParaRPr lang="it-IT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b="1" dirty="0" smtClean="0"/>
              <a:t>Nella prospettiva DEE:</a:t>
            </a:r>
          </a:p>
          <a:p>
            <a:pPr lvl="1" algn="just"/>
            <a:r>
              <a:rPr lang="it-IT" dirty="0" smtClean="0"/>
              <a:t>si può approdare ad una </a:t>
            </a:r>
            <a:r>
              <a:rPr lang="it-IT" i="1" dirty="0" err="1" smtClean="0"/>
              <a:t>literacy</a:t>
            </a:r>
            <a:r>
              <a:rPr lang="it-IT" dirty="0" smtClean="0"/>
              <a:t> </a:t>
            </a:r>
            <a:r>
              <a:rPr lang="it-IT" i="1" dirty="0" smtClean="0"/>
              <a:t>religiosa, </a:t>
            </a:r>
            <a:r>
              <a:rPr lang="it-IT" dirty="0" smtClean="0"/>
              <a:t>assente ancora a livello formale e </a:t>
            </a:r>
            <a:r>
              <a:rPr lang="it-IT" dirty="0" err="1" smtClean="0"/>
              <a:t>normativo-istituzionale</a:t>
            </a:r>
            <a:r>
              <a:rPr lang="it-IT" dirty="0" smtClean="0"/>
              <a:t>, formulabile sulla scia del PISA; </a:t>
            </a:r>
          </a:p>
          <a:p>
            <a:pPr lvl="1" algn="just"/>
            <a:r>
              <a:rPr lang="it-IT" dirty="0" smtClean="0"/>
              <a:t>ci </a:t>
            </a:r>
            <a:r>
              <a:rPr lang="it-IT" dirty="0" smtClean="0"/>
              <a:t>si </a:t>
            </a:r>
            <a:r>
              <a:rPr lang="it-IT" dirty="0" smtClean="0"/>
              <a:t>sposta dalla </a:t>
            </a:r>
            <a:r>
              <a:rPr lang="it-IT" dirty="0" smtClean="0"/>
              <a:t>cultura religiosa scolastica tendenzialmente formale, </a:t>
            </a:r>
            <a:r>
              <a:rPr lang="it-IT" dirty="0" smtClean="0"/>
              <a:t>per fare riferimento alle </a:t>
            </a:r>
            <a:r>
              <a:rPr lang="it-IT" dirty="0" smtClean="0"/>
              <a:t>situazioni reali di vita nelle quali il possesso delle competenze </a:t>
            </a:r>
            <a:r>
              <a:rPr lang="it-IT" dirty="0" smtClean="0"/>
              <a:t>religiose si </a:t>
            </a:r>
            <a:r>
              <a:rPr lang="it-IT" dirty="0" smtClean="0"/>
              <a:t>esprime e </a:t>
            </a:r>
            <a:r>
              <a:rPr lang="it-IT" dirty="0" smtClean="0"/>
              <a:t>si </a:t>
            </a:r>
            <a:r>
              <a:rPr lang="it-IT" dirty="0" smtClean="0"/>
              <a:t>può </a:t>
            </a:r>
            <a:r>
              <a:rPr lang="it-IT" dirty="0" smtClean="0"/>
              <a:t>concretamente verificare. </a:t>
            </a:r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PREMESSA: l’IRC oggi</a:t>
            </a:r>
            <a:endParaRPr lang="it-IT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it-IT" dirty="0" smtClean="0"/>
              <a:t>L’IRC è, nell’attuale ordinamento scolastico italiano, inserita a pieno titolo tra le discipline didattiche benché sia data facoltà di scegliere se avvalersene o meno.</a:t>
            </a:r>
          </a:p>
          <a:p>
            <a:pPr algn="just"/>
            <a:r>
              <a:rPr lang="it-IT" dirty="0" smtClean="0"/>
              <a:t>La percentuale degli avvalenti, sebbene in calo, risulta assai elevata (89,8% nel 2010/2011)</a:t>
            </a:r>
          </a:p>
          <a:p>
            <a:pPr algn="just"/>
            <a:r>
              <a:rPr lang="it-IT" dirty="0" smtClean="0"/>
              <a:t>La maggiore flessione degli avvalenti di IRC </a:t>
            </a:r>
            <a:r>
              <a:rPr lang="it-IT" dirty="0" smtClean="0"/>
              <a:t>è </a:t>
            </a:r>
            <a:r>
              <a:rPr lang="it-IT" dirty="0" smtClean="0"/>
              <a:t>stata registrata al Centro-Nord, </a:t>
            </a:r>
            <a:r>
              <a:rPr lang="it-IT" dirty="0" smtClean="0"/>
              <a:t>con </a:t>
            </a:r>
            <a:r>
              <a:rPr lang="it-IT" dirty="0" smtClean="0"/>
              <a:t>picchi che superano il 25% di non </a:t>
            </a:r>
            <a:r>
              <a:rPr lang="it-IT" dirty="0" err="1" smtClean="0"/>
              <a:t>avvalentisi</a:t>
            </a:r>
            <a:r>
              <a:rPr lang="it-IT" dirty="0" smtClean="0"/>
              <a:t> (26,5% nelle Scuole Secondarie di secondo grado, dati del Servizio Nazionale della CEI per l’IRC</a:t>
            </a:r>
            <a:r>
              <a:rPr lang="it-IT" dirty="0" smtClean="0"/>
              <a:t>).</a:t>
            </a:r>
          </a:p>
          <a:p>
            <a:pPr algn="just"/>
            <a:r>
              <a:rPr lang="it-IT" dirty="0" smtClean="0"/>
              <a:t>L’IRC ha le potenzialità per dare nuovo vigore al contesto socio-culturale italiano ed europeo offrendo una chiave di lettura della situazione contingente che non sia basata su aspetti economico-finanziari ma sulle relazioni umane.</a:t>
            </a:r>
            <a:endParaRPr lang="it-IT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LA COMPETENZA RELIGIOSA</a:t>
            </a:r>
            <a:b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NELLA SCUOLA DELLA DEE</a:t>
            </a:r>
            <a:endParaRPr lang="it-IT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 smtClean="0"/>
              <a:t>Sulla scia del PISA, la </a:t>
            </a:r>
            <a:r>
              <a:rPr lang="it-IT" i="1" dirty="0" smtClean="0"/>
              <a:t>competenza religiosa</a:t>
            </a:r>
            <a:r>
              <a:rPr lang="it-IT" dirty="0" smtClean="0"/>
              <a:t> </a:t>
            </a:r>
            <a:r>
              <a:rPr lang="it-IT" dirty="0" smtClean="0"/>
              <a:t>o </a:t>
            </a:r>
            <a:r>
              <a:rPr lang="it-IT" i="1" dirty="0" err="1" smtClean="0"/>
              <a:t>literacy</a:t>
            </a:r>
            <a:r>
              <a:rPr lang="it-IT" dirty="0" smtClean="0"/>
              <a:t> </a:t>
            </a:r>
            <a:r>
              <a:rPr lang="it-IT" i="1" dirty="0" smtClean="0"/>
              <a:t>religiosa</a:t>
            </a:r>
            <a:r>
              <a:rPr lang="it-IT" dirty="0" smtClean="0"/>
              <a:t> può essere definita come:</a:t>
            </a:r>
          </a:p>
          <a:p>
            <a:pPr algn="just">
              <a:buNone/>
            </a:pPr>
            <a:r>
              <a:rPr lang="it-IT" dirty="0" smtClean="0"/>
              <a:t>	</a:t>
            </a:r>
            <a:r>
              <a:rPr lang="it-IT" dirty="0" smtClean="0"/>
              <a:t>“</a:t>
            </a:r>
            <a:r>
              <a:rPr lang="it-IT" i="1" dirty="0" smtClean="0"/>
              <a:t>la </a:t>
            </a:r>
            <a:r>
              <a:rPr lang="it-IT" i="1" dirty="0" smtClean="0"/>
              <a:t>capacità della persona di identificare, </a:t>
            </a:r>
            <a:r>
              <a:rPr lang="it-IT" i="1" dirty="0" smtClean="0"/>
              <a:t>comprendere</a:t>
            </a:r>
            <a:r>
              <a:rPr lang="it-IT" i="1" dirty="0" smtClean="0"/>
              <a:t>, interpretare, esprimere e valutare </a:t>
            </a:r>
            <a:r>
              <a:rPr lang="it-IT" i="1" dirty="0" smtClean="0"/>
              <a:t>i </a:t>
            </a:r>
            <a:r>
              <a:rPr lang="it-IT" i="1" dirty="0" smtClean="0"/>
              <a:t>fenomeni e i documenti religiosi, </a:t>
            </a:r>
            <a:r>
              <a:rPr lang="it-IT" i="1" dirty="0" smtClean="0"/>
              <a:t>cogliendone </a:t>
            </a:r>
            <a:r>
              <a:rPr lang="it-IT" i="1" dirty="0" smtClean="0"/>
              <a:t>i postulati e contenuti fondamentali, il metodo, i modelli e gli schemi  linguistici </a:t>
            </a:r>
            <a:r>
              <a:rPr lang="it-IT" i="1" dirty="0" smtClean="0"/>
              <a:t>per </a:t>
            </a:r>
            <a:r>
              <a:rPr lang="it-IT" i="1" dirty="0" smtClean="0"/>
              <a:t>poter esprimere la propria e altrui esperienza </a:t>
            </a:r>
            <a:r>
              <a:rPr lang="it-IT" i="1" dirty="0" smtClean="0"/>
              <a:t>del </a:t>
            </a:r>
            <a:r>
              <a:rPr lang="it-IT" i="1" dirty="0" smtClean="0"/>
              <a:t>mondo </a:t>
            </a:r>
            <a:r>
              <a:rPr lang="it-IT" i="1" dirty="0" smtClean="0"/>
              <a:t>trascendente e </a:t>
            </a:r>
            <a:r>
              <a:rPr lang="it-IT" i="1" dirty="0" smtClean="0"/>
              <a:t>saper rispondere alle problematiche religiose del proprio contesto di </a:t>
            </a:r>
            <a:r>
              <a:rPr lang="it-IT" i="1" dirty="0" smtClean="0"/>
              <a:t>vita svolgendo </a:t>
            </a:r>
            <a:r>
              <a:rPr lang="it-IT" i="1" dirty="0" smtClean="0"/>
              <a:t>un ruolo attivo nella società</a:t>
            </a:r>
            <a:r>
              <a:rPr lang="it-IT" dirty="0" smtClean="0"/>
              <a:t>” </a:t>
            </a:r>
            <a:br>
              <a:rPr lang="it-IT" dirty="0" smtClean="0"/>
            </a:br>
            <a:r>
              <a:rPr lang="it-IT" dirty="0" smtClean="0"/>
              <a:t>(ROMIO R</a:t>
            </a:r>
            <a:r>
              <a:rPr lang="it-IT" dirty="0" smtClean="0"/>
              <a:t>.</a:t>
            </a:r>
            <a:r>
              <a:rPr lang="it-IT" dirty="0" smtClean="0"/>
              <a:t>, </a:t>
            </a:r>
            <a:r>
              <a:rPr lang="it-IT" i="1" dirty="0" smtClean="0"/>
              <a:t>Competenze e linguaggio religioso nell’orizzonte ermeneutico</a:t>
            </a:r>
            <a:r>
              <a:rPr lang="it-IT" dirty="0" smtClean="0"/>
              <a:t>, Giornata di Studio</a:t>
            </a:r>
            <a:r>
              <a:rPr lang="it-IT" dirty="0" smtClean="0"/>
              <a:t>,</a:t>
            </a:r>
            <a:r>
              <a:rPr lang="it-IT" dirty="0" smtClean="0"/>
              <a:t> </a:t>
            </a:r>
            <a:r>
              <a:rPr lang="it-IT" dirty="0" smtClean="0"/>
              <a:t>UPS, Roma 2011).</a:t>
            </a:r>
            <a:endParaRPr lang="it-IT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LA COMPETENZA RELIGIOSA</a:t>
            </a:r>
            <a:b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NELLA SCUOLA DELLA DEE</a:t>
            </a:r>
            <a:endParaRPr lang="it-IT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b="1" dirty="0" smtClean="0"/>
              <a:t>Elementi costitutivi </a:t>
            </a:r>
            <a:r>
              <a:rPr lang="it-IT" b="1" dirty="0" smtClean="0"/>
              <a:t>della </a:t>
            </a:r>
            <a:r>
              <a:rPr lang="it-IT" b="1" i="1" dirty="0" err="1" smtClean="0"/>
              <a:t>literacy</a:t>
            </a:r>
            <a:r>
              <a:rPr lang="it-IT" b="1" i="1" dirty="0" smtClean="0"/>
              <a:t> </a:t>
            </a:r>
            <a:r>
              <a:rPr lang="it-IT" b="1" i="1" dirty="0" smtClean="0"/>
              <a:t>religiosa</a:t>
            </a:r>
            <a:r>
              <a:rPr lang="it-IT" b="1" dirty="0" smtClean="0"/>
              <a:t>:</a:t>
            </a:r>
          </a:p>
          <a:p>
            <a:pPr lvl="1"/>
            <a:r>
              <a:rPr lang="it-IT" i="1" dirty="0" smtClean="0"/>
              <a:t>ambiti </a:t>
            </a:r>
            <a:r>
              <a:rPr lang="it-IT" dirty="0" smtClean="0"/>
              <a:t>della </a:t>
            </a:r>
            <a:r>
              <a:rPr lang="it-IT" dirty="0" smtClean="0"/>
              <a:t>competenza religiosa: 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1. euristico</a:t>
            </a:r>
            <a:r>
              <a:rPr lang="it-IT" dirty="0" smtClean="0"/>
              <a:t>, </a:t>
            </a:r>
            <a:r>
              <a:rPr lang="it-IT" dirty="0" smtClean="0"/>
              <a:t>2. di </a:t>
            </a:r>
            <a:r>
              <a:rPr lang="it-IT" dirty="0" smtClean="0"/>
              <a:t>comprensione e interpretazione, 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3. metodologico</a:t>
            </a:r>
            <a:r>
              <a:rPr lang="it-IT" dirty="0" smtClean="0"/>
              <a:t>, </a:t>
            </a:r>
            <a:r>
              <a:rPr lang="it-IT" dirty="0" smtClean="0"/>
              <a:t>4. linguistico</a:t>
            </a:r>
            <a:r>
              <a:rPr lang="it-IT" dirty="0" smtClean="0"/>
              <a:t>, </a:t>
            </a:r>
            <a:r>
              <a:rPr lang="it-IT" dirty="0" smtClean="0"/>
              <a:t>5. valutativo</a:t>
            </a:r>
            <a:r>
              <a:rPr lang="it-IT" dirty="0" smtClean="0"/>
              <a:t>;</a:t>
            </a:r>
          </a:p>
          <a:p>
            <a:pPr lvl="1" algn="just"/>
            <a:r>
              <a:rPr lang="it-IT" i="1" dirty="0" smtClean="0"/>
              <a:t>dato </a:t>
            </a:r>
            <a:r>
              <a:rPr lang="it-IT" i="1" dirty="0" smtClean="0"/>
              <a:t>religioso:</a:t>
            </a:r>
            <a:r>
              <a:rPr lang="it-IT" dirty="0" smtClean="0"/>
              <a:t> </a:t>
            </a:r>
            <a:r>
              <a:rPr lang="it-IT" dirty="0" smtClean="0"/>
              <a:t>le domande religiose nel </a:t>
            </a:r>
            <a:r>
              <a:rPr lang="it-IT" dirty="0" smtClean="0"/>
              <a:t>vissuto </a:t>
            </a:r>
            <a:r>
              <a:rPr lang="it-IT" dirty="0" smtClean="0"/>
              <a:t>e nei documenti; </a:t>
            </a:r>
            <a:endParaRPr lang="it-IT" dirty="0" smtClean="0"/>
          </a:p>
          <a:p>
            <a:pPr lvl="1" algn="just"/>
            <a:r>
              <a:rPr lang="it-IT" i="1" dirty="0" smtClean="0"/>
              <a:t>conoscenze </a:t>
            </a:r>
            <a:r>
              <a:rPr lang="it-IT" i="1" dirty="0" smtClean="0"/>
              <a:t>religiose:</a:t>
            </a:r>
            <a:r>
              <a:rPr lang="it-IT" dirty="0" smtClean="0"/>
              <a:t> </a:t>
            </a:r>
            <a:r>
              <a:rPr lang="it-IT" dirty="0" smtClean="0"/>
              <a:t>contenuti</a:t>
            </a:r>
            <a:r>
              <a:rPr lang="it-IT" dirty="0" smtClean="0"/>
              <a:t>,  </a:t>
            </a:r>
            <a:r>
              <a:rPr lang="it-IT" dirty="0" smtClean="0"/>
              <a:t>metodologie</a:t>
            </a:r>
            <a:r>
              <a:rPr lang="it-IT" dirty="0" smtClean="0"/>
              <a:t>, </a:t>
            </a:r>
            <a:r>
              <a:rPr lang="it-IT" dirty="0" smtClean="0"/>
              <a:t>modelli </a:t>
            </a:r>
            <a:r>
              <a:rPr lang="it-IT" dirty="0" smtClean="0"/>
              <a:t>e </a:t>
            </a:r>
            <a:r>
              <a:rPr lang="it-IT" dirty="0" smtClean="0"/>
              <a:t>schemi </a:t>
            </a:r>
            <a:r>
              <a:rPr lang="it-IT" dirty="0" smtClean="0"/>
              <a:t>religiosi utili per identificare, comprendere, interpretare, esprimere e valutare i dati religiosi </a:t>
            </a:r>
          </a:p>
          <a:p>
            <a:pPr lvl="1" algn="just"/>
            <a:r>
              <a:rPr lang="it-IT" i="1" dirty="0" smtClean="0"/>
              <a:t>prodotto</a:t>
            </a:r>
            <a:r>
              <a:rPr lang="it-IT" i="1" dirty="0" smtClean="0"/>
              <a:t>:</a:t>
            </a:r>
            <a:r>
              <a:rPr lang="it-IT" dirty="0" smtClean="0"/>
              <a:t>  </a:t>
            </a:r>
            <a:r>
              <a:rPr lang="it-IT" dirty="0" smtClean="0"/>
              <a:t>codificazione dell’esperienza </a:t>
            </a:r>
            <a:r>
              <a:rPr lang="it-IT" dirty="0" smtClean="0"/>
              <a:t>religiosa </a:t>
            </a:r>
            <a:r>
              <a:rPr lang="it-IT" dirty="0" smtClean="0"/>
              <a:t>incontrata </a:t>
            </a:r>
            <a:r>
              <a:rPr lang="it-IT" dirty="0" smtClean="0"/>
              <a:t>nelle problematiche religiose presenti nel vissuto ed </a:t>
            </a:r>
            <a:r>
              <a:rPr lang="it-IT" dirty="0" smtClean="0"/>
              <a:t>elaborazione di </a:t>
            </a:r>
            <a:r>
              <a:rPr lang="it-IT" dirty="0" smtClean="0"/>
              <a:t>una </a:t>
            </a:r>
            <a:r>
              <a:rPr lang="it-IT" dirty="0" smtClean="0"/>
              <a:t>risposta personale; </a:t>
            </a:r>
            <a:endParaRPr lang="it-IT" dirty="0" smtClean="0"/>
          </a:p>
          <a:p>
            <a:pPr lvl="1" algn="just"/>
            <a:r>
              <a:rPr lang="it-IT" i="1" dirty="0" smtClean="0"/>
              <a:t>competenze </a:t>
            </a:r>
            <a:r>
              <a:rPr lang="it-IT" i="1" dirty="0" smtClean="0"/>
              <a:t>funzionali: </a:t>
            </a:r>
            <a:r>
              <a:rPr lang="it-IT" dirty="0" smtClean="0"/>
              <a:t>saper affrontare </a:t>
            </a:r>
            <a:r>
              <a:rPr lang="it-IT" dirty="0" smtClean="0"/>
              <a:t>in maniera responsabile </a:t>
            </a:r>
            <a:r>
              <a:rPr lang="it-IT" dirty="0" smtClean="0"/>
              <a:t>e rispondere </a:t>
            </a:r>
            <a:r>
              <a:rPr lang="it-IT" dirty="0" smtClean="0"/>
              <a:t>adeguatamente alle </a:t>
            </a:r>
            <a:r>
              <a:rPr lang="it-IT" dirty="0" smtClean="0"/>
              <a:t>problematiche che si presentano nell’esercizio di una cittadinanza attiva.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LA COMPETENZA RELIGIOSA</a:t>
            </a:r>
            <a:b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NELLA SCUOLA DELLA DEE</a:t>
            </a:r>
            <a:endParaRPr lang="it-IT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t-IT" b="1" dirty="0" smtClean="0"/>
              <a:t>Sguardo ai cinque </a:t>
            </a:r>
            <a:r>
              <a:rPr lang="it-IT" b="1" dirty="0" smtClean="0"/>
              <a:t>ambiti costitutivi della competenza </a:t>
            </a:r>
            <a:r>
              <a:rPr lang="it-IT" b="1" dirty="0" smtClean="0"/>
              <a:t>religiosa</a:t>
            </a:r>
            <a:endParaRPr lang="it-IT" dirty="0" smtClean="0"/>
          </a:p>
          <a:p>
            <a:pPr marL="514350" lvl="0" indent="-339725" algn="just">
              <a:buFont typeface="+mj-lt"/>
              <a:buAutoNum type="arabicPeriod"/>
            </a:pPr>
            <a:r>
              <a:rPr lang="it-IT" i="1" dirty="0" smtClean="0"/>
              <a:t>Capacità euristica</a:t>
            </a:r>
            <a:r>
              <a:rPr lang="it-IT" dirty="0" smtClean="0"/>
              <a:t>: </a:t>
            </a:r>
            <a:r>
              <a:rPr lang="it-IT" dirty="0" smtClean="0"/>
              <a:t>riconoscere segni e situazioni di vita che coinvolgono la dimensione </a:t>
            </a:r>
            <a:r>
              <a:rPr lang="it-IT" dirty="0" smtClean="0"/>
              <a:t>religiosa, indagandoli per farne emergere </a:t>
            </a:r>
            <a:r>
              <a:rPr lang="it-IT" dirty="0" smtClean="0"/>
              <a:t>i significati </a:t>
            </a:r>
            <a:r>
              <a:rPr lang="it-IT" dirty="0" smtClean="0"/>
              <a:t>profondi;</a:t>
            </a:r>
          </a:p>
          <a:p>
            <a:pPr marL="514350" indent="-339725" algn="just">
              <a:buFont typeface="+mj-lt"/>
              <a:buAutoNum type="arabicPeriod"/>
            </a:pPr>
            <a:r>
              <a:rPr lang="it-IT" i="1" dirty="0" smtClean="0"/>
              <a:t>Comprensione e </a:t>
            </a:r>
            <a:r>
              <a:rPr lang="it-IT" i="1" dirty="0" smtClean="0"/>
              <a:t>interpretazione: </a:t>
            </a:r>
            <a:r>
              <a:rPr lang="it-IT" dirty="0" smtClean="0"/>
              <a:t>lettura dei </a:t>
            </a:r>
            <a:r>
              <a:rPr lang="it-IT" dirty="0" smtClean="0"/>
              <a:t>significati religiosi </a:t>
            </a:r>
            <a:r>
              <a:rPr lang="it-IT" dirty="0" smtClean="0"/>
              <a:t>del </a:t>
            </a:r>
            <a:r>
              <a:rPr lang="it-IT" dirty="0" smtClean="0"/>
              <a:t>mondo trascendente e </a:t>
            </a:r>
            <a:r>
              <a:rPr lang="it-IT" dirty="0" smtClean="0"/>
              <a:t>delle </a:t>
            </a:r>
            <a:r>
              <a:rPr lang="it-IT" dirty="0" smtClean="0"/>
              <a:t>esperienze religiose </a:t>
            </a:r>
            <a:r>
              <a:rPr lang="it-IT" dirty="0" smtClean="0"/>
              <a:t>nelle </a:t>
            </a:r>
            <a:r>
              <a:rPr lang="it-IT" dirty="0" smtClean="0"/>
              <a:t>diverse culture e </a:t>
            </a:r>
            <a:r>
              <a:rPr lang="it-IT" dirty="0" smtClean="0"/>
              <a:t>tradizioni;</a:t>
            </a:r>
          </a:p>
          <a:p>
            <a:pPr marL="514350" indent="-339725" algn="just">
              <a:buFont typeface="+mj-lt"/>
              <a:buAutoNum type="arabicPeriod"/>
            </a:pPr>
            <a:r>
              <a:rPr lang="it-IT" dirty="0" smtClean="0"/>
              <a:t>Metodo: utilizzo appropriato di</a:t>
            </a:r>
            <a:r>
              <a:rPr lang="it-IT" b="1" dirty="0" smtClean="0"/>
              <a:t> </a:t>
            </a:r>
            <a:r>
              <a:rPr lang="it-IT" i="1" dirty="0" smtClean="0"/>
              <a:t>strategie, categorie e modelli </a:t>
            </a:r>
            <a:r>
              <a:rPr lang="it-IT" dirty="0" smtClean="0"/>
              <a:t>per arrivare alla </a:t>
            </a:r>
            <a:r>
              <a:rPr lang="it-IT" dirty="0" smtClean="0"/>
              <a:t>soluzione di specifiche problematiche </a:t>
            </a:r>
            <a:r>
              <a:rPr lang="it-IT" dirty="0" smtClean="0"/>
              <a:t>religiose;</a:t>
            </a:r>
          </a:p>
          <a:p>
            <a:pPr marL="514350" indent="-339725" algn="just">
              <a:buFont typeface="+mj-lt"/>
              <a:buAutoNum type="arabicPeriod"/>
            </a:pPr>
            <a:r>
              <a:rPr lang="it-IT" dirty="0" smtClean="0"/>
              <a:t>Ambito linguistico: corretto uso di un</a:t>
            </a:r>
            <a:r>
              <a:rPr lang="it-IT" b="1" dirty="0" smtClean="0"/>
              <a:t> </a:t>
            </a:r>
            <a:r>
              <a:rPr lang="it-IT" i="1" dirty="0" smtClean="0"/>
              <a:t>linguaggio </a:t>
            </a:r>
            <a:r>
              <a:rPr lang="it-IT" i="1" dirty="0" smtClean="0"/>
              <a:t>specifico e fonti adeguate </a:t>
            </a:r>
            <a:r>
              <a:rPr lang="it-IT" dirty="0" smtClean="0"/>
              <a:t>per rispondere alle problematiche </a:t>
            </a:r>
            <a:r>
              <a:rPr lang="it-IT" dirty="0" smtClean="0"/>
              <a:t>religiose;</a:t>
            </a:r>
          </a:p>
          <a:p>
            <a:pPr marL="514350" indent="-339725" algn="just">
              <a:buFont typeface="+mj-lt"/>
              <a:buAutoNum type="arabicPeriod"/>
            </a:pPr>
            <a:r>
              <a:rPr lang="it-IT" dirty="0" smtClean="0"/>
              <a:t>Ambito valutativo: capacità di </a:t>
            </a:r>
            <a:r>
              <a:rPr lang="it-IT" i="1" dirty="0" smtClean="0"/>
              <a:t>apprezzare le manifestazioni religiose </a:t>
            </a:r>
            <a:r>
              <a:rPr lang="it-IT" dirty="0" smtClean="0"/>
              <a:t>sapendo valutarne </a:t>
            </a:r>
            <a:r>
              <a:rPr lang="it-IT" dirty="0" smtClean="0"/>
              <a:t>le</a:t>
            </a:r>
            <a:r>
              <a:rPr lang="it-IT" b="1" dirty="0" smtClean="0"/>
              <a:t> </a:t>
            </a:r>
            <a:r>
              <a:rPr lang="it-IT" dirty="0" smtClean="0"/>
              <a:t>conseguenze </a:t>
            </a:r>
            <a:r>
              <a:rPr lang="it-IT" dirty="0" smtClean="0"/>
              <a:t>a livello individuale </a:t>
            </a:r>
            <a:r>
              <a:rPr lang="it-IT" dirty="0" smtClean="0"/>
              <a:t>e sociale.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LA COMPETENZA RELIGIOSA</a:t>
            </a:r>
            <a:b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NELLA SCUOLA DELLA DEE</a:t>
            </a:r>
            <a:endParaRPr lang="it-IT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b="1" dirty="0" smtClean="0"/>
              <a:t>Nel contesto DEE</a:t>
            </a:r>
          </a:p>
          <a:p>
            <a:pPr lvl="1" algn="just"/>
            <a:r>
              <a:rPr lang="it-IT" dirty="0" smtClean="0"/>
              <a:t>la </a:t>
            </a:r>
            <a:r>
              <a:rPr lang="it-IT" i="1" dirty="0" err="1" smtClean="0"/>
              <a:t>literacy</a:t>
            </a:r>
            <a:r>
              <a:rPr lang="it-IT" dirty="0" smtClean="0"/>
              <a:t> religiosa </a:t>
            </a:r>
            <a:r>
              <a:rPr lang="it-IT" dirty="0" smtClean="0"/>
              <a:t>guarda </a:t>
            </a:r>
            <a:r>
              <a:rPr lang="it-IT" dirty="0" smtClean="0"/>
              <a:t>al grado di comprensione delle </a:t>
            </a:r>
            <a:r>
              <a:rPr lang="it-IT" dirty="0" smtClean="0"/>
              <a:t>categorie religiose </a:t>
            </a:r>
            <a:r>
              <a:rPr lang="it-IT" dirty="0" smtClean="0"/>
              <a:t>da parte degli </a:t>
            </a:r>
            <a:r>
              <a:rPr lang="it-IT" dirty="0" smtClean="0"/>
              <a:t>studenti </a:t>
            </a:r>
            <a:r>
              <a:rPr lang="it-IT" dirty="0" smtClean="0"/>
              <a:t>e alla loro capacità di </a:t>
            </a:r>
            <a:r>
              <a:rPr lang="it-IT" dirty="0" smtClean="0"/>
              <a:t>utilizzarle </a:t>
            </a:r>
            <a:r>
              <a:rPr lang="it-IT" dirty="0" smtClean="0"/>
              <a:t>autonomamente, una </a:t>
            </a:r>
            <a:r>
              <a:rPr lang="it-IT" dirty="0" smtClean="0"/>
              <a:t>volta inseriti nella </a:t>
            </a:r>
            <a:r>
              <a:rPr lang="it-IT" dirty="0" smtClean="0"/>
              <a:t>società. </a:t>
            </a:r>
          </a:p>
          <a:p>
            <a:pPr lvl="1" algn="just"/>
            <a:r>
              <a:rPr lang="it-IT" dirty="0" smtClean="0"/>
              <a:t>Si tratta di competenze </a:t>
            </a:r>
            <a:r>
              <a:rPr lang="it-IT" dirty="0" smtClean="0"/>
              <a:t>in continua e dinamica </a:t>
            </a:r>
            <a:r>
              <a:rPr lang="it-IT" dirty="0" smtClean="0"/>
              <a:t>evoluzione, funzionali </a:t>
            </a:r>
            <a:r>
              <a:rPr lang="it-IT" dirty="0" smtClean="0"/>
              <a:t>alla cittadinanza </a:t>
            </a:r>
            <a:r>
              <a:rPr lang="it-IT" dirty="0" smtClean="0"/>
              <a:t>attiva.</a:t>
            </a:r>
            <a:endParaRPr lang="it-IT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LA COMPETENZA RELIGIOSA</a:t>
            </a:r>
            <a:b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NELLA SCUOLA DELLA DEE</a:t>
            </a:r>
            <a:endParaRPr lang="it-IT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b="1" dirty="0" smtClean="0"/>
              <a:t>La </a:t>
            </a:r>
            <a:r>
              <a:rPr lang="it-IT" b="1" i="1" dirty="0" smtClean="0"/>
              <a:t>competenza religiosa</a:t>
            </a:r>
            <a:r>
              <a:rPr lang="it-IT" b="1" dirty="0" smtClean="0"/>
              <a:t> disciplinare </a:t>
            </a:r>
            <a:r>
              <a:rPr lang="it-IT" b="1" dirty="0" smtClean="0"/>
              <a:t>può intendersi come: </a:t>
            </a:r>
            <a:endParaRPr lang="it-IT" b="1" dirty="0" smtClean="0"/>
          </a:p>
          <a:p>
            <a:pPr lvl="1"/>
            <a:r>
              <a:rPr lang="it-IT" dirty="0" smtClean="0"/>
              <a:t>capacità che un individuo ha </a:t>
            </a:r>
            <a:r>
              <a:rPr lang="it-IT" dirty="0" smtClean="0"/>
              <a:t>di utilizzare e interpretare le categorie </a:t>
            </a:r>
            <a:r>
              <a:rPr lang="it-IT" dirty="0" smtClean="0"/>
              <a:t>religiose;</a:t>
            </a:r>
          </a:p>
          <a:p>
            <a:pPr lvl="1" algn="just"/>
            <a:r>
              <a:rPr lang="it-IT" dirty="0" smtClean="0"/>
              <a:t>capacità di rappresentazione delle categorie religiose </a:t>
            </a:r>
            <a:r>
              <a:rPr lang="it-IT" dirty="0" smtClean="0"/>
              <a:t>mediante modelli </a:t>
            </a:r>
            <a:r>
              <a:rPr lang="it-IT" dirty="0" smtClean="0"/>
              <a:t>descrittivi, di </a:t>
            </a:r>
            <a:r>
              <a:rPr lang="it-IT" dirty="0" smtClean="0"/>
              <a:t>ragionare con categorie </a:t>
            </a:r>
            <a:r>
              <a:rPr lang="it-IT" dirty="0" smtClean="0"/>
              <a:t>religiose </a:t>
            </a:r>
            <a:r>
              <a:rPr lang="it-IT" dirty="0" smtClean="0"/>
              <a:t>utilizzando concetti, dati, procedure e strumenti dell’ambito </a:t>
            </a:r>
            <a:r>
              <a:rPr lang="it-IT" dirty="0" smtClean="0"/>
              <a:t>religioso;</a:t>
            </a:r>
          </a:p>
          <a:p>
            <a:pPr lvl="1"/>
            <a:r>
              <a:rPr lang="it-IT" dirty="0" smtClean="0"/>
              <a:t> capacità di utilizzare categorie religiose in diversi contesti e </a:t>
            </a:r>
            <a:r>
              <a:rPr lang="it-IT" dirty="0" smtClean="0"/>
              <a:t>riconoscere il ruolo </a:t>
            </a:r>
            <a:r>
              <a:rPr lang="it-IT" dirty="0" smtClean="0"/>
              <a:t>della </a:t>
            </a:r>
            <a:r>
              <a:rPr lang="it-IT" dirty="0" smtClean="0"/>
              <a:t>religione </a:t>
            </a:r>
            <a:r>
              <a:rPr lang="it-IT" dirty="0" smtClean="0"/>
              <a:t>nel mondo, allo scopo di </a:t>
            </a:r>
            <a:r>
              <a:rPr lang="it-IT" dirty="0" smtClean="0"/>
              <a:t>svolgere un ruolo attivo nella </a:t>
            </a:r>
            <a:r>
              <a:rPr lang="it-IT" dirty="0" smtClean="0"/>
              <a:t>società per essere cittadini </a:t>
            </a:r>
            <a:r>
              <a:rPr lang="it-IT" dirty="0" smtClean="0"/>
              <a:t>impegnati, riflessivi e con un ruolo costruttivo</a:t>
            </a:r>
            <a:r>
              <a:rPr lang="it-IT" dirty="0" smtClean="0"/>
              <a:t>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LA COMPETENZA RELIGIOSA</a:t>
            </a:r>
            <a:b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NELLA SCUOLA DELLA DEE</a:t>
            </a:r>
            <a:endParaRPr lang="it-IT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 smtClean="0"/>
              <a:t>Valutazione della competenza religiosa</a:t>
            </a:r>
          </a:p>
          <a:p>
            <a:pPr lvl="1"/>
            <a:r>
              <a:rPr lang="it-IT" dirty="0" smtClean="0"/>
              <a:t>Quattro </a:t>
            </a:r>
            <a:r>
              <a:rPr lang="it-IT" dirty="0" smtClean="0"/>
              <a:t>aspetti </a:t>
            </a:r>
            <a:r>
              <a:rPr lang="it-IT" dirty="0" smtClean="0"/>
              <a:t>fondamentali da valutare: </a:t>
            </a:r>
          </a:p>
          <a:p>
            <a:pPr lvl="2"/>
            <a:r>
              <a:rPr lang="it-IT" dirty="0" smtClean="0"/>
              <a:t>il </a:t>
            </a:r>
            <a:r>
              <a:rPr lang="it-IT" dirty="0" smtClean="0"/>
              <a:t>contesto di </a:t>
            </a:r>
            <a:r>
              <a:rPr lang="it-IT" dirty="0" smtClean="0"/>
              <a:t>vita;</a:t>
            </a:r>
          </a:p>
          <a:p>
            <a:pPr lvl="2"/>
            <a:r>
              <a:rPr lang="it-IT" dirty="0" smtClean="0"/>
              <a:t>la </a:t>
            </a:r>
            <a:r>
              <a:rPr lang="it-IT" dirty="0" smtClean="0"/>
              <a:t>componente </a:t>
            </a:r>
            <a:r>
              <a:rPr lang="it-IT" dirty="0" smtClean="0"/>
              <a:t>cognitiva;</a:t>
            </a:r>
          </a:p>
          <a:p>
            <a:pPr lvl="2"/>
            <a:r>
              <a:rPr lang="it-IT" dirty="0" smtClean="0"/>
              <a:t>le </a:t>
            </a:r>
            <a:r>
              <a:rPr lang="it-IT" dirty="0" smtClean="0"/>
              <a:t>competenze </a:t>
            </a:r>
            <a:r>
              <a:rPr lang="it-IT" dirty="0" smtClean="0"/>
              <a:t>funzionali; </a:t>
            </a:r>
          </a:p>
          <a:p>
            <a:pPr lvl="2"/>
            <a:r>
              <a:rPr lang="it-IT" dirty="0" smtClean="0"/>
              <a:t>l’atteggiamento </a:t>
            </a:r>
            <a:r>
              <a:rPr lang="it-IT" dirty="0" smtClean="0"/>
              <a:t>verso la dimensione religiosa. </a:t>
            </a:r>
            <a:endParaRPr lang="it-IT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it-IT" b="1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Quadro </a:t>
            </a:r>
            <a:r>
              <a:rPr lang="it-IT" b="1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di riferimento per la valutazione della </a:t>
            </a:r>
            <a:r>
              <a:rPr lang="it-IT" b="1" i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literacy</a:t>
            </a:r>
            <a:r>
              <a:rPr lang="it-IT" b="1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religiosa</a:t>
            </a:r>
            <a:endParaRPr lang="it-IT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ettangolo arrotondato 6"/>
          <p:cNvSpPr/>
          <p:nvPr/>
        </p:nvSpPr>
        <p:spPr>
          <a:xfrm>
            <a:off x="785786" y="5429264"/>
            <a:ext cx="3000396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it-IT" sz="1400" dirty="0" smtClean="0"/>
              <a:t>Fenomeni e documenti </a:t>
            </a:r>
            <a:r>
              <a:rPr lang="it-IT" sz="1400" dirty="0" smtClean="0"/>
              <a:t>religiosi </a:t>
            </a:r>
            <a:r>
              <a:rPr lang="it-IT" sz="1400" dirty="0" smtClean="0"/>
              <a:t>ovvero situazioni </a:t>
            </a:r>
            <a:r>
              <a:rPr lang="it-IT" sz="1400" dirty="0" smtClean="0"/>
              <a:t>di vita che hanno a che fare con la dimensione </a:t>
            </a:r>
            <a:r>
              <a:rPr lang="it-IT" sz="1400" dirty="0" smtClean="0"/>
              <a:t>religiosa</a:t>
            </a:r>
            <a:endParaRPr lang="it-IT" sz="1400" dirty="0"/>
          </a:p>
        </p:txBody>
      </p:sp>
      <p:sp>
        <p:nvSpPr>
          <p:cNvPr id="8" name="Rettangolo arrotondato 7"/>
          <p:cNvSpPr/>
          <p:nvPr/>
        </p:nvSpPr>
        <p:spPr>
          <a:xfrm>
            <a:off x="1071538" y="1928802"/>
            <a:ext cx="3000396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it-IT" sz="1400" dirty="0" smtClean="0"/>
              <a:t>Comprensione </a:t>
            </a:r>
            <a:r>
              <a:rPr lang="it-IT" sz="1400" dirty="0" smtClean="0"/>
              <a:t>dei fenomeni religiosi basata sulla conoscenza dei contenuti religiosi e della dimensione </a:t>
            </a:r>
            <a:r>
              <a:rPr lang="it-IT" sz="1400" dirty="0" smtClean="0"/>
              <a:t>religiosa</a:t>
            </a:r>
            <a:endParaRPr lang="it-IT" sz="1400" dirty="0"/>
          </a:p>
        </p:txBody>
      </p:sp>
      <p:sp>
        <p:nvSpPr>
          <p:cNvPr id="9" name="Rettangolo arrotondato 8"/>
          <p:cNvSpPr/>
          <p:nvPr/>
        </p:nvSpPr>
        <p:spPr>
          <a:xfrm>
            <a:off x="5357818" y="5857892"/>
            <a:ext cx="3000396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it-IT" sz="1400" dirty="0" smtClean="0"/>
              <a:t>Interesse </a:t>
            </a:r>
            <a:r>
              <a:rPr lang="it-IT" sz="1400" dirty="0" smtClean="0"/>
              <a:t>e </a:t>
            </a:r>
            <a:r>
              <a:rPr lang="it-IT" sz="1400" dirty="0" smtClean="0"/>
              <a:t>motivazione </a:t>
            </a:r>
            <a:r>
              <a:rPr lang="it-IT" sz="1400" dirty="0" smtClean="0"/>
              <a:t>verso la dimensione, la ricerca, le problematiche  e l’agire religiosi</a:t>
            </a:r>
            <a:endParaRPr lang="it-IT" sz="1400" dirty="0"/>
          </a:p>
        </p:txBody>
      </p:sp>
      <p:sp>
        <p:nvSpPr>
          <p:cNvPr id="10" name="Rettangolo arrotondato 9"/>
          <p:cNvSpPr/>
          <p:nvPr/>
        </p:nvSpPr>
        <p:spPr>
          <a:xfrm>
            <a:off x="5214942" y="3357562"/>
            <a:ext cx="3000396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it-IT" sz="1400" dirty="0" smtClean="0"/>
              <a:t>Applicazione di </a:t>
            </a:r>
            <a:r>
              <a:rPr lang="it-IT" sz="1400" dirty="0" smtClean="0"/>
              <a:t>conoscenze e abilità religiose a contesti </a:t>
            </a:r>
            <a:r>
              <a:rPr lang="it-IT" sz="1400" dirty="0" smtClean="0"/>
              <a:t>concreti,</a:t>
            </a:r>
            <a:br>
              <a:rPr lang="it-IT" sz="1400" dirty="0" smtClean="0"/>
            </a:br>
            <a:r>
              <a:rPr lang="it-IT" sz="1400" dirty="0" smtClean="0"/>
              <a:t>anche </a:t>
            </a:r>
            <a:r>
              <a:rPr lang="it-IT" sz="1400" dirty="0" smtClean="0"/>
              <a:t>di vita quotidiana</a:t>
            </a:r>
            <a:endParaRPr lang="it-IT" sz="14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Connettore 1 22"/>
          <p:cNvCxnSpPr>
            <a:stCxn id="17" idx="1"/>
            <a:endCxn id="19" idx="0"/>
          </p:cNvCxnSpPr>
          <p:nvPr/>
        </p:nvCxnSpPr>
        <p:spPr>
          <a:xfrm rot="16200000" flipH="1">
            <a:off x="1640713" y="1069217"/>
            <a:ext cx="1071570" cy="26478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it-IT" b="1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Processo ermeneutico e valutazione </a:t>
            </a:r>
            <a:r>
              <a:rPr lang="it-IT" b="1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della </a:t>
            </a:r>
            <a:r>
              <a:rPr lang="it-IT" b="1" i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literacy</a:t>
            </a:r>
            <a:r>
              <a:rPr lang="it-IT" b="1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religiosa</a:t>
            </a:r>
            <a:endParaRPr lang="it-IT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Segnaposto testo 2"/>
          <p:cNvSpPr txBox="1">
            <a:spLocks/>
          </p:cNvSpPr>
          <p:nvPr/>
        </p:nvSpPr>
        <p:spPr>
          <a:xfrm rot="16200000">
            <a:off x="-414356" y="2914633"/>
            <a:ext cx="2543164" cy="428628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it-IT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Punto di partenza</a:t>
            </a:r>
            <a:endParaRPr kumimoji="0" lang="it-IT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Segnaposto contenuto 13"/>
          <p:cNvSpPr txBox="1">
            <a:spLocks/>
          </p:cNvSpPr>
          <p:nvPr/>
        </p:nvSpPr>
        <p:spPr>
          <a:xfrm>
            <a:off x="357158" y="5357826"/>
            <a:ext cx="1643074" cy="1000132"/>
          </a:xfrm>
          <a:prstGeom prst="rect">
            <a:avLst/>
          </a:prstGeom>
        </p:spPr>
        <p:txBody>
          <a:bodyPr/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it-IT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 interroga su un contenuto esistenziale</a:t>
            </a:r>
            <a:endParaRPr kumimoji="0" lang="it-IT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Segnaposto testo 14"/>
          <p:cNvSpPr txBox="1">
            <a:spLocks/>
          </p:cNvSpPr>
          <p:nvPr/>
        </p:nvSpPr>
        <p:spPr>
          <a:xfrm>
            <a:off x="3643306" y="1714488"/>
            <a:ext cx="2214578" cy="428628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it-IT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Fase conclusiva 2</a:t>
            </a:r>
            <a:endParaRPr kumimoji="0" lang="it-IT" sz="32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Segnaposto testo 14"/>
          <p:cNvSpPr txBox="1">
            <a:spLocks/>
          </p:cNvSpPr>
          <p:nvPr/>
        </p:nvSpPr>
        <p:spPr>
          <a:xfrm>
            <a:off x="3071802" y="5286388"/>
            <a:ext cx="2961602" cy="42544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it-IT" sz="2200" b="1" dirty="0" smtClean="0">
                <a:solidFill>
                  <a:schemeClr val="tx2"/>
                </a:solidFill>
              </a:rPr>
              <a:t>Momento intermedio</a:t>
            </a:r>
            <a:endParaRPr kumimoji="0" lang="it-IT" sz="22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reccia a destra 15"/>
          <p:cNvSpPr/>
          <p:nvPr/>
        </p:nvSpPr>
        <p:spPr>
          <a:xfrm>
            <a:off x="3143240" y="5143512"/>
            <a:ext cx="3000396" cy="714380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Freccia a destra 16"/>
          <p:cNvSpPr/>
          <p:nvPr/>
        </p:nvSpPr>
        <p:spPr>
          <a:xfrm rot="5400000">
            <a:off x="-678741" y="3036138"/>
            <a:ext cx="3062614" cy="705065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8" name="Segnaposto testo 2"/>
          <p:cNvSpPr txBox="1">
            <a:spLocks/>
          </p:cNvSpPr>
          <p:nvPr/>
        </p:nvSpPr>
        <p:spPr>
          <a:xfrm>
            <a:off x="2714612" y="3071810"/>
            <a:ext cx="1643074" cy="57150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IT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L’alunno</a:t>
            </a:r>
            <a:endParaRPr kumimoji="0" lang="it-IT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Rettangolo 18"/>
          <p:cNvSpPr/>
          <p:nvPr/>
        </p:nvSpPr>
        <p:spPr>
          <a:xfrm>
            <a:off x="2500298" y="2928934"/>
            <a:ext cx="2000264" cy="7858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0" name="Freccia a destra 19"/>
          <p:cNvSpPr/>
          <p:nvPr/>
        </p:nvSpPr>
        <p:spPr>
          <a:xfrm rot="16200000">
            <a:off x="6822297" y="3250405"/>
            <a:ext cx="2786082" cy="714380"/>
          </a:xfrm>
          <a:prstGeom prst="rightArrow">
            <a:avLst>
              <a:gd name="adj1" fmla="val 50000"/>
              <a:gd name="adj2" fmla="val 58889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1" name="Segnaposto testo 14"/>
          <p:cNvSpPr txBox="1">
            <a:spLocks/>
          </p:cNvSpPr>
          <p:nvPr/>
        </p:nvSpPr>
        <p:spPr>
          <a:xfrm rot="5400000">
            <a:off x="7000892" y="3571876"/>
            <a:ext cx="2428892" cy="4286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IT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Fase conclusiva 1</a:t>
            </a:r>
            <a:endParaRPr kumimoji="0" lang="it-IT" sz="22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5" name="Segnaposto contenuto 15"/>
          <p:cNvSpPr txBox="1">
            <a:spLocks/>
          </p:cNvSpPr>
          <p:nvPr/>
        </p:nvSpPr>
        <p:spPr>
          <a:xfrm>
            <a:off x="5643570" y="3857628"/>
            <a:ext cx="2500330" cy="7858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it-IT" sz="2400" dirty="0" smtClean="0"/>
              <a:t>	</a:t>
            </a:r>
            <a:endParaRPr kumimoji="0" lang="it-IT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8" name="Freccia a destra 27"/>
          <p:cNvSpPr/>
          <p:nvPr/>
        </p:nvSpPr>
        <p:spPr>
          <a:xfrm rot="10800000">
            <a:off x="3214678" y="1500174"/>
            <a:ext cx="3000396" cy="714380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2" name="Segnaposto contenuto 13"/>
          <p:cNvSpPr txBox="1">
            <a:spLocks/>
          </p:cNvSpPr>
          <p:nvPr/>
        </p:nvSpPr>
        <p:spPr>
          <a:xfrm>
            <a:off x="6643702" y="1571612"/>
            <a:ext cx="1714512" cy="714380"/>
          </a:xfrm>
          <a:prstGeom prst="rect">
            <a:avLst/>
          </a:prstGeom>
        </p:spPr>
        <p:txBody>
          <a:bodyPr/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it-IT" dirty="0" smtClean="0"/>
              <a:t>i</a:t>
            </a:r>
            <a:r>
              <a:rPr kumimoji="0" lang="it-IT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nterpreta</a:t>
            </a:r>
            <a:r>
              <a:rPr kumimoji="0" lang="it-IT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se stesso</a:t>
            </a:r>
            <a:endParaRPr kumimoji="0" lang="it-IT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RUBRICA VALUTATIVA DEI LIVELLI DELLA LITERACY </a:t>
            </a:r>
            <a: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RELIGIOSA</a:t>
            </a:r>
            <a:endParaRPr lang="it-IT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it-IT" dirty="0" smtClean="0"/>
              <a:t> </a:t>
            </a:r>
          </a:p>
          <a:p>
            <a:pPr>
              <a:buNone/>
            </a:pPr>
            <a:r>
              <a:rPr lang="it-IT" b="1" dirty="0" smtClean="0"/>
              <a:t>Livello				Descrizione sintetica dei livelli di rendimento</a:t>
            </a:r>
            <a:endParaRPr lang="it-IT" dirty="0" smtClean="0"/>
          </a:p>
          <a:p>
            <a:pPr>
              <a:buNone/>
            </a:pPr>
            <a:r>
              <a:rPr lang="it-IT" dirty="0" smtClean="0"/>
              <a:t>6</a:t>
            </a:r>
          </a:p>
          <a:p>
            <a:pPr>
              <a:buNone/>
            </a:pPr>
            <a:r>
              <a:rPr lang="it-IT" dirty="0" smtClean="0"/>
              <a:t>Lo studente dimostra di saper individuare, spiegare e applicare in modo coerente conoscenze e abilità religiose in una pluralità di situazioni di vita complesse. È in grado di consultare e comparare fonti religiose e di utilizzare gli elementi raccolti per elaborare e giustificare soluzioni a problematiche religiose non familiari. Dimostra in modo chiaro e coerente una capacità di pensiero e ragionamento religioso. Sa sviluppare argomentazioni a sostegno di indicazioni e decisioni che si riferiscono a situazioni personali, sociali o globali..</a:t>
            </a:r>
          </a:p>
          <a:p>
            <a:pPr>
              <a:buNone/>
            </a:pPr>
            <a:r>
              <a:rPr lang="it-IT" dirty="0" smtClean="0"/>
              <a:t>5</a:t>
            </a:r>
          </a:p>
          <a:p>
            <a:pPr>
              <a:buNone/>
            </a:pPr>
            <a:r>
              <a:rPr lang="it-IT" dirty="0" smtClean="0"/>
              <a:t>Lo studente dimostra di saper individuare gli aspetti religiosi di molte situazioni di vita complesse e sa applicare a tali situazioni concetti e modelli religiosi. Sa anche mettere a confronto, scegliere e valutare visioni religiose adeguate alle problematiche della vita reale. Dimostra una capacità critica del mondo religioso e sa costruire argomentazioni fondate, utilizzando capacità di indagine ben sviluppate e nessi appropriati tra le proprie conoscenze.</a:t>
            </a:r>
          </a:p>
          <a:p>
            <a:pPr>
              <a:buNone/>
            </a:pPr>
            <a:r>
              <a:rPr lang="it-IT" dirty="0" smtClean="0"/>
              <a:t>4</a:t>
            </a:r>
          </a:p>
          <a:p>
            <a:pPr>
              <a:buNone/>
            </a:pPr>
            <a:r>
              <a:rPr lang="it-IT" dirty="0" smtClean="0"/>
              <a:t>Lo studente dimostra di sapersi destreggiare in modo efficace con situazioni e problemi religiosi esplicitamente descritti facendo inferenze sul ruolo della religione. Sa scegliere e integrare spiegazioni di carattere religioso che provengono da diversi ambiti del sapere e sa metterli direttamente in relazione ad aspetti di vita reale. È capace di riflettere sulle proprie azioni e di comunicare le decisioni assunte ricorrendo a conoscenze di carattere religioso</a:t>
            </a:r>
          </a:p>
          <a:p>
            <a:pPr>
              <a:buNone/>
            </a:pPr>
            <a:r>
              <a:rPr lang="it-IT" dirty="0" smtClean="0"/>
              <a:t>3</a:t>
            </a:r>
          </a:p>
          <a:p>
            <a:pPr>
              <a:buNone/>
            </a:pPr>
            <a:r>
              <a:rPr lang="it-IT" dirty="0" smtClean="0"/>
              <a:t>Lo studente sa individuare le problematiche religiose ed esprimerle con chiarezza in un numero limitato di contesti. Sa selezionare fatti e conoscenze necessari ad elaborare risposte a problematiche religiose utilizzando semplici modelli o strategie di ricerca. È capace di interpretare e utilizzare concetti religiosi di diverse aree disciplinari. È in grado di sviluppare argomentazioni che portino a decisioni fondate.. </a:t>
            </a:r>
          </a:p>
          <a:p>
            <a:pPr>
              <a:buNone/>
            </a:pPr>
            <a:r>
              <a:rPr lang="it-IT" dirty="0" smtClean="0"/>
              <a:t>2</a:t>
            </a:r>
          </a:p>
          <a:p>
            <a:pPr>
              <a:buNone/>
            </a:pPr>
            <a:r>
              <a:rPr lang="it-IT" dirty="0" smtClean="0"/>
              <a:t>Lo studente dimostra di possedere conoscenze e strategie sufficienti a rispondere a situazioni religiose problematiche familiari basandosi su processi semplici. È capace interpretare in maniera letterale i documenti e solo descrivere i fenomeni religiosi.  Dimostra  un interesse limitato e superficiale verso la dimensione religiosa. </a:t>
            </a:r>
          </a:p>
          <a:p>
            <a:pPr>
              <a:buNone/>
            </a:pPr>
            <a:r>
              <a:rPr lang="it-IT" dirty="0" smtClean="0"/>
              <a:t>1</a:t>
            </a:r>
          </a:p>
          <a:p>
            <a:pPr>
              <a:buNone/>
            </a:pPr>
            <a:r>
              <a:rPr lang="it-IT" dirty="0" smtClean="0"/>
              <a:t>Lo studente dimostra di possedere conoscenze religiose tanto limitate da poter essere applicate soltanto in poche situazioni e a una documentazione religiosa a lui familiari. È capace di elaborare spiegazioni a problematiche ovvie utilizzando abilità elementari. Non dimostra interesse verso la dimensione religiosa</a:t>
            </a:r>
            <a:r>
              <a:rPr lang="it-IT" dirty="0" smtClean="0"/>
              <a:t>.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Rubrica ispirata da INVALSI, </a:t>
            </a:r>
            <a:r>
              <a:rPr lang="it-IT" i="1" dirty="0" smtClean="0"/>
              <a:t>Rapporto nazionale PISA 2006,</a:t>
            </a:r>
            <a:r>
              <a:rPr lang="it-IT" dirty="0" smtClean="0"/>
              <a:t> Figura 2.2., p.26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lvl="0"/>
            <a: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DALLA LITERACY RELIGIOSA ALLE COMPETENZE RELIGIOSE </a:t>
            </a:r>
            <a: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NELL’IRC</a:t>
            </a:r>
            <a:endParaRPr lang="it-IT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it-IT" dirty="0" smtClean="0"/>
              <a:t>L’impianto </a:t>
            </a:r>
            <a:r>
              <a:rPr lang="it-IT" dirty="0" smtClean="0"/>
              <a:t>delle competenze religiose nell’IRC si colloca all’interno </a:t>
            </a:r>
            <a:r>
              <a:rPr lang="it-IT" dirty="0" smtClean="0"/>
              <a:t>delle </a:t>
            </a:r>
            <a:r>
              <a:rPr lang="it-IT" dirty="0" smtClean="0"/>
              <a:t>otto </a:t>
            </a:r>
            <a:r>
              <a:rPr lang="it-IT" i="1" dirty="0" smtClean="0"/>
              <a:t>competenze chiave</a:t>
            </a:r>
            <a:r>
              <a:rPr lang="it-IT" dirty="0" smtClean="0"/>
              <a:t> indicate dalla Raccomandazione europea del </a:t>
            </a:r>
            <a:r>
              <a:rPr lang="it-IT" dirty="0" smtClean="0"/>
              <a:t>2006 e, in Italia, all’interno delle </a:t>
            </a:r>
            <a:r>
              <a:rPr lang="it-IT" dirty="0" smtClean="0"/>
              <a:t>otto </a:t>
            </a:r>
            <a:r>
              <a:rPr lang="it-IT" i="1" dirty="0" smtClean="0"/>
              <a:t>macrocompetenze per la cittadinanza </a:t>
            </a:r>
            <a:r>
              <a:rPr lang="it-IT" i="1" dirty="0" smtClean="0"/>
              <a:t>attiva, </a:t>
            </a:r>
            <a:r>
              <a:rPr lang="it-IT" dirty="0" smtClean="0"/>
              <a:t>individuate nel DM 139/07, </a:t>
            </a:r>
            <a:r>
              <a:rPr lang="it-IT" dirty="0" smtClean="0"/>
              <a:t>raccolte </a:t>
            </a:r>
            <a:r>
              <a:rPr lang="it-IT" dirty="0" smtClean="0"/>
              <a:t>nei </a:t>
            </a:r>
            <a:r>
              <a:rPr lang="it-IT" dirty="0" smtClean="0"/>
              <a:t>tre ambiti (</a:t>
            </a:r>
            <a:r>
              <a:rPr lang="it-IT" i="1" dirty="0" smtClean="0"/>
              <a:t>costruzione del sé, relazione con gli altri, relazione con la realtà</a:t>
            </a:r>
            <a:r>
              <a:rPr lang="it-IT" dirty="0" smtClean="0"/>
              <a:t>), </a:t>
            </a:r>
            <a:r>
              <a:rPr lang="it-IT" dirty="0" smtClean="0"/>
              <a:t>che orientano </a:t>
            </a:r>
            <a:r>
              <a:rPr lang="it-IT" dirty="0" smtClean="0"/>
              <a:t>gli interventi </a:t>
            </a:r>
            <a:r>
              <a:rPr lang="it-IT" dirty="0" smtClean="0"/>
              <a:t>didattici.</a:t>
            </a:r>
          </a:p>
          <a:p>
            <a:pPr algn="just"/>
            <a:r>
              <a:rPr lang="it-IT" dirty="0" smtClean="0"/>
              <a:t>Nell’allegato tecnico </a:t>
            </a:r>
            <a:r>
              <a:rPr lang="it-IT" dirty="0" smtClean="0"/>
              <a:t>alla riforma Fioroni vengono </a:t>
            </a:r>
            <a:r>
              <a:rPr lang="it-IT" dirty="0" smtClean="0"/>
              <a:t>individuati quattro assi culturali: </a:t>
            </a:r>
            <a:r>
              <a:rPr lang="it-IT" i="1" dirty="0" smtClean="0"/>
              <a:t>Asse dei linguaggi, Asse matematico, Asse scientifico tecnologico, Asse </a:t>
            </a:r>
            <a:r>
              <a:rPr lang="it-IT" i="1" dirty="0" err="1" smtClean="0"/>
              <a:t>storico-sociale</a:t>
            </a:r>
            <a:r>
              <a:rPr lang="it-IT" i="1" dirty="0" smtClean="0"/>
              <a:t>. </a:t>
            </a:r>
            <a:r>
              <a:rPr lang="it-IT" dirty="0" smtClean="0"/>
              <a:t>Per ogni asse infatti sono definite </a:t>
            </a:r>
            <a:r>
              <a:rPr lang="it-IT" i="1" dirty="0" smtClean="0"/>
              <a:t>competenze di </a:t>
            </a:r>
            <a:r>
              <a:rPr lang="it-IT" i="1" dirty="0" smtClean="0"/>
              <a:t>base</a:t>
            </a:r>
            <a:r>
              <a:rPr lang="it-IT" dirty="0" smtClean="0"/>
              <a:t>, le </a:t>
            </a:r>
            <a:r>
              <a:rPr lang="it-IT" dirty="0" err="1" smtClean="0"/>
              <a:t>Indicaz</a:t>
            </a:r>
            <a:r>
              <a:rPr lang="it-IT" dirty="0" smtClean="0"/>
              <a:t>. Naz. collocano l’IRC nell’asse dei linguaggi.</a:t>
            </a:r>
          </a:p>
          <a:p>
            <a:pPr algn="just"/>
            <a:r>
              <a:rPr lang="it-IT" dirty="0" smtClean="0"/>
              <a:t>Le </a:t>
            </a:r>
            <a:r>
              <a:rPr lang="it-IT" dirty="0" smtClean="0"/>
              <a:t>competenze religiose dell’IRC si collocano </a:t>
            </a:r>
            <a:r>
              <a:rPr lang="it-IT" dirty="0" smtClean="0"/>
              <a:t>tra le </a:t>
            </a:r>
            <a:r>
              <a:rPr lang="it-IT" dirty="0" smtClean="0"/>
              <a:t>competenze </a:t>
            </a:r>
            <a:r>
              <a:rPr lang="it-IT" dirty="0" smtClean="0"/>
              <a:t>disciplinari.</a:t>
            </a:r>
            <a:endParaRPr lang="it-IT" dirty="0" smtClean="0"/>
          </a:p>
          <a:p>
            <a:pPr algn="just"/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PREMESSA: l’IRC oggi</a:t>
            </a:r>
            <a:endParaRPr lang="it-IT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it-IT" dirty="0" smtClean="0"/>
              <a:t>L’IRC </a:t>
            </a:r>
            <a:r>
              <a:rPr lang="it-IT" dirty="0" smtClean="0"/>
              <a:t>ha necessità di un respiro più ampio, bisogna smontare l’idea di una disciplina chiusa in sé stessa (come sembra trapelare dal contesto normativo) e senza ritorno nel vissuto pratico;</a:t>
            </a:r>
          </a:p>
          <a:p>
            <a:pPr algn="just"/>
            <a:r>
              <a:rPr lang="it-IT" dirty="0" smtClean="0"/>
              <a:t>La didattica in prospettiva DEE offre la possibilità di un ripensamento “aperto” dell’IRC, che può superari i limiti dell’ambito disciplinare e contribuire all’acquisizione di precise competenze religiose scolastiche spendibili concretamente nel vissuto quotidiano dell’alunno.</a:t>
            </a:r>
            <a:endParaRPr lang="it-IT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it-IT" sz="3600" b="1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Dimensione </a:t>
            </a:r>
            <a:r>
              <a:rPr lang="it-IT" sz="3600" b="1" i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didattico-sperimentale</a:t>
            </a:r>
            <a:r>
              <a:rPr lang="it-IT" sz="3600" b="1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it-IT" sz="3600" b="1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it-IT" sz="3600" b="1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delle </a:t>
            </a:r>
            <a:r>
              <a:rPr lang="it-IT" sz="3600" b="1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competenze religiose dell’IRC</a:t>
            </a:r>
            <a:endParaRPr lang="it-IT" sz="36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it-IT" dirty="0" smtClean="0"/>
              <a:t>L’IRC non si pone solo in relazione al dato specifico religioso cristiano </a:t>
            </a:r>
            <a:r>
              <a:rPr lang="it-IT" dirty="0" smtClean="0"/>
              <a:t>ma </a:t>
            </a:r>
            <a:r>
              <a:rPr lang="it-IT" dirty="0" smtClean="0"/>
              <a:t>esprime la sua azione didattica come </a:t>
            </a:r>
            <a:r>
              <a:rPr lang="it-IT" dirty="0" smtClean="0"/>
              <a:t>capacità di agire ed esprimere una competenza anche in ambito </a:t>
            </a:r>
            <a:r>
              <a:rPr lang="it-IT" dirty="0" smtClean="0"/>
              <a:t>di respiro più ampio, tale da potersi valutare.</a:t>
            </a:r>
          </a:p>
          <a:p>
            <a:pPr algn="just"/>
            <a:r>
              <a:rPr lang="it-IT" dirty="0" smtClean="0"/>
              <a:t>Le </a:t>
            </a:r>
            <a:r>
              <a:rPr lang="it-IT" dirty="0" smtClean="0"/>
              <a:t>griglie di valutazione, </a:t>
            </a:r>
            <a:r>
              <a:rPr lang="it-IT" dirty="0" smtClean="0"/>
              <a:t>o rubriche </a:t>
            </a:r>
            <a:r>
              <a:rPr lang="it-IT" dirty="0" smtClean="0"/>
              <a:t>valutative, possono variare; rappresentano uno strumento </a:t>
            </a:r>
            <a:r>
              <a:rPr lang="it-IT" dirty="0" smtClean="0"/>
              <a:t>utile per </a:t>
            </a:r>
            <a:r>
              <a:rPr lang="it-IT" dirty="0" smtClean="0"/>
              <a:t>le </a:t>
            </a:r>
            <a:r>
              <a:rPr lang="it-IT" dirty="0" smtClean="0"/>
              <a:t>operazioni di progettazione didattica e </a:t>
            </a:r>
            <a:r>
              <a:rPr lang="it-IT" dirty="0" smtClean="0"/>
              <a:t>predisposizione degli </a:t>
            </a:r>
            <a:r>
              <a:rPr lang="it-IT" dirty="0" smtClean="0"/>
              <a:t>strumenti di misurazione e valutazione dei risultati. </a:t>
            </a:r>
          </a:p>
          <a:p>
            <a:r>
              <a:rPr lang="it-IT" dirty="0" smtClean="0"/>
              <a:t>Per rubrica si intende un prospetto sintetico </a:t>
            </a:r>
            <a:r>
              <a:rPr lang="it-IT" dirty="0" smtClean="0"/>
              <a:t>che descrive un ambito </a:t>
            </a:r>
            <a:r>
              <a:rPr lang="it-IT" dirty="0" smtClean="0"/>
              <a:t>di </a:t>
            </a:r>
            <a:r>
              <a:rPr lang="it-IT" dirty="0" smtClean="0"/>
              <a:t>competenza specifico.</a:t>
            </a:r>
            <a:endParaRPr lang="it-IT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it-IT" b="1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Come costruire </a:t>
            </a:r>
            <a:r>
              <a:rPr lang="it-IT" b="1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una rubrica valutativa delle competenze religiose dell’IRC</a:t>
            </a:r>
            <a:endParaRPr lang="it-IT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endParaRPr lang="it-IT" dirty="0" smtClean="0"/>
          </a:p>
          <a:p>
            <a:pPr algn="just"/>
            <a:r>
              <a:rPr lang="it-IT" dirty="0" smtClean="0"/>
              <a:t>La </a:t>
            </a:r>
            <a:r>
              <a:rPr lang="it-IT" dirty="0" smtClean="0"/>
              <a:t>rubrica </a:t>
            </a:r>
            <a:r>
              <a:rPr lang="it-IT" dirty="0" smtClean="0"/>
              <a:t>valutativa intende </a:t>
            </a:r>
            <a:r>
              <a:rPr lang="it-IT" dirty="0" smtClean="0"/>
              <a:t>offrire un quadro di sintesi della competenza </a:t>
            </a:r>
            <a:r>
              <a:rPr lang="it-IT" dirty="0" smtClean="0"/>
              <a:t>religiosa.</a:t>
            </a:r>
            <a:endParaRPr lang="it-IT" dirty="0" smtClean="0"/>
          </a:p>
          <a:p>
            <a:r>
              <a:rPr lang="it-IT" dirty="0" smtClean="0"/>
              <a:t>Si struttura tenendo conto di:</a:t>
            </a:r>
            <a:endParaRPr lang="it-IT" dirty="0" smtClean="0"/>
          </a:p>
          <a:p>
            <a:pPr lvl="0" algn="just"/>
            <a:r>
              <a:rPr lang="it-IT" dirty="0" smtClean="0"/>
              <a:t>l</a:t>
            </a:r>
            <a:r>
              <a:rPr lang="it-IT" dirty="0" smtClean="0"/>
              <a:t>e </a:t>
            </a:r>
            <a:r>
              <a:rPr lang="it-IT" i="1" dirty="0" smtClean="0"/>
              <a:t>cinque </a:t>
            </a:r>
            <a:r>
              <a:rPr lang="it-IT" i="1" dirty="0" smtClean="0"/>
              <a:t>dimensioni</a:t>
            </a:r>
            <a:r>
              <a:rPr lang="it-IT" dirty="0" smtClean="0"/>
              <a:t> </a:t>
            </a:r>
            <a:r>
              <a:rPr lang="it-IT" dirty="0" smtClean="0"/>
              <a:t>della </a:t>
            </a:r>
            <a:r>
              <a:rPr lang="it-IT" dirty="0" err="1" smtClean="0"/>
              <a:t>literacy</a:t>
            </a:r>
            <a:r>
              <a:rPr lang="it-IT" dirty="0" smtClean="0"/>
              <a:t> </a:t>
            </a:r>
            <a:r>
              <a:rPr lang="it-IT" dirty="0" smtClean="0"/>
              <a:t>religiosa</a:t>
            </a:r>
          </a:p>
          <a:p>
            <a:pPr lvl="1" algn="just"/>
            <a:r>
              <a:rPr lang="it-IT" dirty="0" smtClean="0"/>
              <a:t>servono ad individuare </a:t>
            </a:r>
            <a:r>
              <a:rPr lang="it-IT" dirty="0" smtClean="0"/>
              <a:t>gli aspetti </a:t>
            </a:r>
            <a:r>
              <a:rPr lang="it-IT" dirty="0" smtClean="0"/>
              <a:t>focali dei processi didattici </a:t>
            </a:r>
            <a:r>
              <a:rPr lang="it-IT" dirty="0" smtClean="0"/>
              <a:t>di insegnamento </a:t>
            </a:r>
            <a:r>
              <a:rPr lang="it-IT" dirty="0" smtClean="0"/>
              <a:t>–  apprendimento;</a:t>
            </a:r>
            <a:endParaRPr lang="it-IT" dirty="0" smtClean="0"/>
          </a:p>
          <a:p>
            <a:pPr lvl="0"/>
            <a:r>
              <a:rPr lang="it-IT" dirty="0" smtClean="0"/>
              <a:t>i </a:t>
            </a:r>
            <a:r>
              <a:rPr lang="it-IT" i="1" dirty="0" smtClean="0"/>
              <a:t>gradi </a:t>
            </a:r>
            <a:r>
              <a:rPr lang="it-IT" i="1" dirty="0" smtClean="0"/>
              <a:t>scolastici</a:t>
            </a:r>
            <a:r>
              <a:rPr lang="it-IT" dirty="0" smtClean="0"/>
              <a:t> </a:t>
            </a:r>
            <a:r>
              <a:rPr lang="it-IT" dirty="0" smtClean="0"/>
              <a:t>per l’organizzazione didattica dell’IRC; </a:t>
            </a:r>
          </a:p>
          <a:p>
            <a:pPr lvl="0" algn="just"/>
            <a:r>
              <a:rPr lang="it-IT" dirty="0" smtClean="0"/>
              <a:t>i traguardi </a:t>
            </a:r>
            <a:r>
              <a:rPr lang="it-IT" dirty="0" smtClean="0"/>
              <a:t>di competenza religiosa previsti </a:t>
            </a:r>
            <a:r>
              <a:rPr lang="it-IT" dirty="0" smtClean="0"/>
              <a:t>dall’ordinamento legislativo, su cui valutare </a:t>
            </a:r>
            <a:r>
              <a:rPr lang="it-IT" dirty="0" smtClean="0"/>
              <a:t>le prestazioni degli </a:t>
            </a:r>
            <a:r>
              <a:rPr lang="it-IT" dirty="0" smtClean="0"/>
              <a:t>studenti;</a:t>
            </a:r>
            <a:endParaRPr lang="it-IT" dirty="0" smtClean="0"/>
          </a:p>
          <a:p>
            <a:pPr algn="just"/>
            <a:r>
              <a:rPr lang="it-IT" dirty="0" smtClean="0"/>
              <a:t>i </a:t>
            </a:r>
            <a:r>
              <a:rPr lang="it-IT" i="1" dirty="0" smtClean="0"/>
              <a:t>criteri </a:t>
            </a:r>
            <a:r>
              <a:rPr lang="it-IT" dirty="0" smtClean="0"/>
              <a:t>che definiscono </a:t>
            </a:r>
            <a:r>
              <a:rPr lang="it-IT" dirty="0" smtClean="0"/>
              <a:t>i traguardi formativi in base </a:t>
            </a:r>
            <a:r>
              <a:rPr lang="it-IT" dirty="0" smtClean="0"/>
              <a:t>ai quali valutare </a:t>
            </a:r>
            <a:r>
              <a:rPr lang="it-IT" dirty="0" smtClean="0"/>
              <a:t>le </a:t>
            </a:r>
            <a:r>
              <a:rPr lang="it-IT" dirty="0" smtClean="0"/>
              <a:t>competenze raggiunte dallo studente, individuati a partire dai Traguardi per lo sviluppo delle competenze espressi </a:t>
            </a:r>
            <a:r>
              <a:rPr lang="it-IT" dirty="0" smtClean="0"/>
              <a:t>nelle Indicazioni Nazionali dell’IRC.</a:t>
            </a:r>
            <a:endParaRPr lang="it-IT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it-IT" b="1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</a:t>
            </a:r>
            <a:r>
              <a:rPr lang="it-IT" b="1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cala </a:t>
            </a:r>
            <a:r>
              <a:rPr lang="it-IT" b="1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dei </a:t>
            </a:r>
            <a:r>
              <a:rPr lang="it-IT" b="1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livelli</a:t>
            </a:r>
            <a:br>
              <a:rPr lang="it-IT" b="1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it-IT" b="1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di </a:t>
            </a:r>
            <a:r>
              <a:rPr lang="it-IT" b="1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competenza religiosa </a:t>
            </a:r>
            <a:endParaRPr lang="it-IT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6350" indent="-6350" algn="just">
              <a:buNone/>
            </a:pPr>
            <a:r>
              <a:rPr lang="it-IT" dirty="0" smtClean="0"/>
              <a:t>Per l’accertamento di una </a:t>
            </a:r>
            <a:r>
              <a:rPr lang="it-IT" dirty="0" smtClean="0"/>
              <a:t>competenza, </a:t>
            </a:r>
            <a:r>
              <a:rPr lang="it-IT" dirty="0" smtClean="0"/>
              <a:t>occorre disporre una scala dei gradi di acquisizione della stessa, disposta in modo </a:t>
            </a:r>
            <a:r>
              <a:rPr lang="it-IT" dirty="0" smtClean="0"/>
              <a:t>ordinale dal livello massimo a quello minimo. </a:t>
            </a:r>
            <a:r>
              <a:rPr lang="it-IT" dirty="0" smtClean="0"/>
              <a:t>Anche la rubrica </a:t>
            </a:r>
            <a:r>
              <a:rPr lang="it-IT" dirty="0" smtClean="0"/>
              <a:t>valutativa dei livelli di </a:t>
            </a:r>
            <a:r>
              <a:rPr lang="it-IT" dirty="0" err="1" smtClean="0"/>
              <a:t>literacy</a:t>
            </a:r>
            <a:r>
              <a:rPr lang="it-IT" dirty="0" smtClean="0"/>
              <a:t> religiosa </a:t>
            </a:r>
            <a:r>
              <a:rPr lang="it-IT" dirty="0" smtClean="0"/>
              <a:t>tiene in conto gli stessi criteri.</a:t>
            </a:r>
            <a:endParaRPr lang="it-IT" dirty="0" smtClean="0"/>
          </a:p>
          <a:p>
            <a:pPr>
              <a:buNone/>
            </a:pPr>
            <a:r>
              <a:rPr lang="it-IT" b="1" dirty="0" smtClean="0"/>
              <a:t> </a:t>
            </a:r>
            <a:endParaRPr lang="it-IT" b="1" dirty="0" smtClean="0"/>
          </a:p>
          <a:p>
            <a:pPr>
              <a:buNone/>
            </a:pPr>
            <a:r>
              <a:rPr lang="it-IT" b="1" dirty="0" smtClean="0"/>
              <a:t>Un esempio </a:t>
            </a:r>
            <a:r>
              <a:rPr lang="it-IT" dirty="0" smtClean="0"/>
              <a:t>(cfr. griglia di R. </a:t>
            </a:r>
            <a:r>
              <a:rPr lang="it-IT" dirty="0" err="1" smtClean="0"/>
              <a:t>Romio</a:t>
            </a:r>
            <a:r>
              <a:rPr lang="it-IT" dirty="0" smtClean="0"/>
              <a:t>, ispirata da </a:t>
            </a:r>
            <a:r>
              <a:rPr lang="it-IT" cap="small" dirty="0" err="1" smtClean="0"/>
              <a:t>Minello</a:t>
            </a:r>
            <a:r>
              <a:rPr lang="it-IT" dirty="0" smtClean="0"/>
              <a:t> R.)</a:t>
            </a:r>
          </a:p>
          <a:p>
            <a:pPr marL="6350" indent="-6350" algn="just">
              <a:buNone/>
            </a:pPr>
            <a:r>
              <a:rPr lang="it-IT" b="1" i="1" dirty="0" smtClean="0"/>
              <a:t>ECCELLENTE </a:t>
            </a:r>
            <a:r>
              <a:rPr lang="it-IT" b="1" i="1" dirty="0" smtClean="0"/>
              <a:t>(ECC</a:t>
            </a:r>
            <a:r>
              <a:rPr lang="it-IT" b="1" i="1" dirty="0" smtClean="0"/>
              <a:t>.) </a:t>
            </a:r>
            <a:r>
              <a:rPr lang="it-IT" dirty="0" smtClean="0"/>
              <a:t>- La  </a:t>
            </a:r>
            <a:r>
              <a:rPr lang="it-IT" dirty="0" smtClean="0"/>
              <a:t>competenza programmata è manifestata </a:t>
            </a:r>
            <a:r>
              <a:rPr lang="it-IT" dirty="0" smtClean="0"/>
              <a:t>con  </a:t>
            </a:r>
            <a:r>
              <a:rPr lang="it-IT" dirty="0" smtClean="0"/>
              <a:t>completa autonomia, originalità, </a:t>
            </a:r>
            <a:r>
              <a:rPr lang="it-IT" dirty="0" smtClean="0"/>
              <a:t>responsabilità, buona padronanza delle </a:t>
            </a:r>
            <a:r>
              <a:rPr lang="it-IT" dirty="0" smtClean="0"/>
              <a:t>conoscenze e abilità </a:t>
            </a:r>
            <a:r>
              <a:rPr lang="it-IT" dirty="0" smtClean="0"/>
              <a:t>connesse, buona </a:t>
            </a:r>
            <a:r>
              <a:rPr lang="it-IT" dirty="0" smtClean="0"/>
              <a:t>integrazione dei diversi </a:t>
            </a:r>
            <a:r>
              <a:rPr lang="it-IT" dirty="0" smtClean="0"/>
              <a:t>saperi.</a:t>
            </a:r>
            <a:endParaRPr lang="it-IT" dirty="0" smtClean="0"/>
          </a:p>
          <a:p>
            <a:pPr marL="6350" indent="-6350" algn="just">
              <a:buNone/>
            </a:pPr>
            <a:r>
              <a:rPr lang="it-IT" b="1" i="1" dirty="0" smtClean="0"/>
              <a:t>MEDIO (M</a:t>
            </a:r>
            <a:r>
              <a:rPr lang="it-IT" b="1" i="1" dirty="0" smtClean="0"/>
              <a:t>.) </a:t>
            </a:r>
            <a:r>
              <a:rPr lang="it-IT" dirty="0" smtClean="0"/>
              <a:t>- La </a:t>
            </a:r>
            <a:r>
              <a:rPr lang="it-IT" dirty="0" smtClean="0"/>
              <a:t>competenza è manifestata in modo soddisfacente con </a:t>
            </a:r>
            <a:r>
              <a:rPr lang="it-IT" dirty="0" smtClean="0"/>
              <a:t>buona autonomia, discreta </a:t>
            </a:r>
            <a:r>
              <a:rPr lang="it-IT" dirty="0" smtClean="0"/>
              <a:t>padronanza delle conoscenze e abilità </a:t>
            </a:r>
            <a:r>
              <a:rPr lang="it-IT" dirty="0" smtClean="0"/>
              <a:t>connesse, parziale </a:t>
            </a:r>
            <a:r>
              <a:rPr lang="it-IT" dirty="0" smtClean="0"/>
              <a:t>integrazione dei diversi </a:t>
            </a:r>
            <a:r>
              <a:rPr lang="it-IT" dirty="0" smtClean="0"/>
              <a:t>saperi.</a:t>
            </a:r>
            <a:endParaRPr lang="it-IT" dirty="0" smtClean="0"/>
          </a:p>
          <a:p>
            <a:pPr marL="6350" indent="-6350" algn="just">
              <a:buNone/>
            </a:pPr>
            <a:r>
              <a:rPr lang="it-IT" b="1" i="1" dirty="0" smtClean="0"/>
              <a:t>ESSENZIALE (</a:t>
            </a:r>
            <a:r>
              <a:rPr lang="it-IT" b="1" i="1" dirty="0" err="1" smtClean="0"/>
              <a:t>ESS</a:t>
            </a:r>
            <a:r>
              <a:rPr lang="it-IT" b="1" i="1" dirty="0" smtClean="0"/>
              <a:t>.)</a:t>
            </a:r>
            <a:r>
              <a:rPr lang="it-IT" dirty="0" smtClean="0"/>
              <a:t> - La </a:t>
            </a:r>
            <a:r>
              <a:rPr lang="it-IT" dirty="0" smtClean="0"/>
              <a:t>competenza è dimostrata in forma essenziale  </a:t>
            </a:r>
            <a:r>
              <a:rPr lang="it-IT" dirty="0" smtClean="0"/>
              <a:t>con relativa autonomia, basilare padronanza </a:t>
            </a:r>
            <a:r>
              <a:rPr lang="it-IT" dirty="0" smtClean="0"/>
              <a:t>delle conoscenze e abilità </a:t>
            </a:r>
            <a:r>
              <a:rPr lang="it-IT" dirty="0" smtClean="0"/>
              <a:t>connesse.</a:t>
            </a:r>
            <a:endParaRPr lang="it-IT" dirty="0" smtClean="0"/>
          </a:p>
          <a:p>
            <a:pPr marL="6350" indent="-6350" algn="just">
              <a:buNone/>
            </a:pPr>
            <a:r>
              <a:rPr lang="it-IT" b="1" i="1" dirty="0" smtClean="0"/>
              <a:t>NON CERTIFICABILE (N.C</a:t>
            </a:r>
            <a:r>
              <a:rPr lang="it-IT" b="1" i="1" dirty="0" smtClean="0"/>
              <a:t>.)</a:t>
            </a:r>
            <a:r>
              <a:rPr lang="it-IT" dirty="0" smtClean="0"/>
              <a:t> - La </a:t>
            </a:r>
            <a:r>
              <a:rPr lang="it-IT" dirty="0" smtClean="0"/>
              <a:t>competenza non è dimostrata </a:t>
            </a:r>
            <a:r>
              <a:rPr lang="it-IT" dirty="0" smtClean="0"/>
              <a:t>neanche </a:t>
            </a:r>
            <a:r>
              <a:rPr lang="it-IT" dirty="0" smtClean="0"/>
              <a:t>in forma essenziale; </a:t>
            </a:r>
            <a:r>
              <a:rPr lang="it-IT" dirty="0" smtClean="0"/>
              <a:t>necessità </a:t>
            </a:r>
            <a:r>
              <a:rPr lang="it-IT" dirty="0" smtClean="0"/>
              <a:t>di forme di recupero e interventi </a:t>
            </a:r>
            <a:r>
              <a:rPr lang="it-IT" dirty="0" smtClean="0"/>
              <a:t>individualizzati.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PREMESSA: le competenze</a:t>
            </a:r>
            <a:endParaRPr lang="it-IT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La riforma del sistema scolastico </a:t>
            </a:r>
            <a:r>
              <a:rPr lang="it-IT" dirty="0" smtClean="0"/>
              <a:t>nazionale </a:t>
            </a:r>
            <a:r>
              <a:rPr lang="it-IT" dirty="0" smtClean="0"/>
              <a:t>prevede un rinnovamento basato sulle “competenze”.</a:t>
            </a:r>
          </a:p>
          <a:p>
            <a:r>
              <a:rPr lang="it-IT" dirty="0" smtClean="0"/>
              <a:t>Le “competenze” sono il quadro di riferimento </a:t>
            </a:r>
            <a:r>
              <a:rPr lang="it-IT" dirty="0" smtClean="0"/>
              <a:t>della </a:t>
            </a:r>
            <a:r>
              <a:rPr lang="it-IT" dirty="0" smtClean="0"/>
              <a:t>formazione scolastica, </a:t>
            </a:r>
            <a:br>
              <a:rPr lang="it-IT" dirty="0" smtClean="0"/>
            </a:br>
            <a:r>
              <a:rPr lang="it-IT" dirty="0" smtClean="0"/>
              <a:t>per la lettura dei traguardi attesi e certificabili.</a:t>
            </a:r>
          </a:p>
          <a:p>
            <a:r>
              <a:rPr lang="it-IT" dirty="0" smtClean="0"/>
              <a:t>La categoria “competenze” è riconosciuta in molti Paesi come cardine del processo di rinnovamento dei </a:t>
            </a:r>
            <a:r>
              <a:rPr lang="it-IT" dirty="0" err="1" smtClean="0"/>
              <a:t>curricula</a:t>
            </a:r>
            <a:r>
              <a:rPr lang="it-IT" dirty="0" smtClean="0"/>
              <a:t> formativi e degli approcci didattici per la valutazione e la certificazione scolastica.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Competenze e IRC</a:t>
            </a:r>
            <a:endParaRPr lang="it-IT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Nelle Indicazioni Nazionali sono definiti i “Traguardi per lo sviluppo delle competenze” per l’IRC nei vari ordini e gradi scolastici.</a:t>
            </a:r>
          </a:p>
          <a:p>
            <a:r>
              <a:rPr lang="it-IT" dirty="0" smtClean="0"/>
              <a:t>Per la scuola dell’Infanzia, viene evidenziato il contributo dell’IRC nei vari campi di esperienza per lo sviluppo integrale della persona.</a:t>
            </a:r>
          </a:p>
          <a:p>
            <a:r>
              <a:rPr lang="it-IT" dirty="0" smtClean="0"/>
              <a:t>Per il primo ciclo di istruzione (scuola Primaria e Secondaria di I grado) l’IRC viene collocata nell’ambito </a:t>
            </a:r>
            <a:r>
              <a:rPr lang="it-IT" dirty="0" err="1" smtClean="0"/>
              <a:t>linguistico-artistico-espressivo</a:t>
            </a:r>
            <a:r>
              <a:rPr lang="it-IT" dirty="0" smtClean="0"/>
              <a:t>.</a:t>
            </a:r>
          </a:p>
          <a:p>
            <a:r>
              <a:rPr lang="it-IT" dirty="0" smtClean="0"/>
              <a:t>Per la Scuola Secondaria di II grado, i TSC sono ancora in fase sperimentale e in via di definizione.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PROFILI DELLO STUDENTE e APPRENDIMENTO RELIGIOSO</a:t>
            </a:r>
            <a:endParaRPr lang="it-IT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ts val="2000"/>
              </a:lnSpc>
              <a:spcBef>
                <a:spcPts val="0"/>
              </a:spcBef>
            </a:pPr>
            <a:r>
              <a:rPr lang="it-IT" sz="2400" dirty="0" smtClean="0"/>
              <a:t>Nelle Indicazioni Nazionali, relativamente all’IRC è definito un quadro del profilo degli apprendimenti, sintetizzati nella formulazione di TSC ed OA.</a:t>
            </a:r>
          </a:p>
          <a:p>
            <a:pPr>
              <a:lnSpc>
                <a:spcPts val="2000"/>
              </a:lnSpc>
              <a:spcBef>
                <a:spcPts val="0"/>
              </a:spcBef>
            </a:pPr>
            <a:r>
              <a:rPr lang="it-IT" sz="2400" dirty="0" smtClean="0"/>
              <a:t>All’Infanzia (3-5 anni), l’IRC va incontro alla esigenza primaria di relazione con Dio propria del bambino, per aiutarne la maturazione della dimensione religiosa.</a:t>
            </a:r>
          </a:p>
          <a:p>
            <a:pPr>
              <a:lnSpc>
                <a:spcPts val="2000"/>
              </a:lnSpc>
              <a:spcBef>
                <a:spcPts val="0"/>
              </a:spcBef>
            </a:pPr>
            <a:r>
              <a:rPr lang="it-IT" sz="2400" dirty="0" smtClean="0"/>
              <a:t>Nella Primaria, avviene lo sviluppo della simbolizzazione religiosa. Attraverso i momenti soggettivo (6-8 anni) e oggettivo (8-10 anni) l’alunno passa da una iniziale idea di Dio distinta da quella di uomo ma ancora antropomorfa, alla formulazione di domande di senso e alla riflessione sulla propria identità ed esperienza; l’IRC assiste queste fasi fornendo un codice simbolico utilizzabile nella vita.</a:t>
            </a:r>
          </a:p>
          <a:p>
            <a:pPr>
              <a:lnSpc>
                <a:spcPts val="2000"/>
              </a:lnSpc>
              <a:spcBef>
                <a:spcPts val="0"/>
              </a:spcBef>
            </a:pPr>
            <a:r>
              <a:rPr lang="it-IT" sz="2400" dirty="0" smtClean="0"/>
              <a:t>Anche nella Secondaria di I e II grado, che porteranno l’alunno alla socializzazione e all’autonomia, l’IRC si offre per dare il proprio contributo nelle fasi di grande cambiamento, </a:t>
            </a:r>
            <a:br>
              <a:rPr lang="it-IT" sz="2400" dirty="0" smtClean="0"/>
            </a:br>
            <a:r>
              <a:rPr lang="it-IT" sz="2400" dirty="0" err="1" smtClean="0"/>
              <a:t>psico-fsico</a:t>
            </a:r>
            <a:r>
              <a:rPr lang="it-IT" sz="2400" dirty="0" smtClean="0"/>
              <a:t> ed affettivo, anche per lo sviluppo religioso e dell’apertura al trascendente. </a:t>
            </a:r>
            <a:endParaRPr lang="it-IT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LA COMPETENZA RELIGIOSA</a:t>
            </a:r>
            <a:b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NELLA SCUOLA  IN ITALIA ED EUROPA</a:t>
            </a:r>
            <a:endParaRPr lang="it-IT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COMPETENZA:</a:t>
            </a:r>
          </a:p>
          <a:p>
            <a:pPr lvl="1"/>
            <a:r>
              <a:rPr lang="it-IT" i="1" dirty="0" smtClean="0"/>
              <a:t>C</a:t>
            </a:r>
            <a:r>
              <a:rPr lang="it-IT" i="1" dirty="0" smtClean="0"/>
              <a:t>apacità </a:t>
            </a:r>
            <a:r>
              <a:rPr lang="it-IT" i="1" dirty="0" smtClean="0"/>
              <a:t>di far fronte ad un compito, o a un insieme di compiti, riuscendo a mettere in moto e a orchestrare le proprie risorse interne, cognitive, affettive e volitive, e a utilizzare quelle esterne disponibili, in modo coerente e </a:t>
            </a:r>
            <a:r>
              <a:rPr lang="it-IT" i="1" dirty="0" smtClean="0"/>
              <a:t>fecondo.</a:t>
            </a:r>
            <a:br>
              <a:rPr lang="it-IT" i="1" dirty="0" smtClean="0"/>
            </a:br>
            <a:r>
              <a:rPr lang="it-IT" i="1" dirty="0" smtClean="0"/>
              <a:t/>
            </a:r>
            <a:br>
              <a:rPr lang="it-IT" i="1" dirty="0" smtClean="0"/>
            </a:br>
            <a:r>
              <a:rPr lang="it-IT" dirty="0" smtClean="0"/>
              <a:t>(PELLEREY M.,</a:t>
            </a:r>
            <a:r>
              <a:rPr lang="it-IT" i="1" dirty="0" smtClean="0"/>
              <a:t> </a:t>
            </a:r>
            <a:r>
              <a:rPr lang="it-IT" i="1" dirty="0" smtClean="0"/>
              <a:t>Le competenze individuali</a:t>
            </a:r>
            <a:r>
              <a:rPr lang="it-IT" dirty="0" smtClean="0"/>
              <a:t> </a:t>
            </a:r>
            <a:r>
              <a:rPr lang="it-IT" i="1" dirty="0" smtClean="0"/>
              <a:t>e il portfolio</a:t>
            </a:r>
            <a:r>
              <a:rPr lang="it-IT" dirty="0" smtClean="0"/>
              <a:t>,  Nuova Italia, Milano, 2004,  </a:t>
            </a:r>
            <a:r>
              <a:rPr lang="it-IT" dirty="0" smtClean="0"/>
              <a:t>p.12)</a:t>
            </a:r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LA COMPETENZA RELIGIOSA</a:t>
            </a:r>
            <a:b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NELLA SCUOLA  IN ITALIA ED EUROPA</a:t>
            </a:r>
            <a:endParaRPr lang="it-IT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COMPETENZA:</a:t>
            </a:r>
          </a:p>
          <a:p>
            <a:pPr lvl="1"/>
            <a:r>
              <a:rPr lang="it-IT" i="1" dirty="0" smtClean="0"/>
              <a:t>Caratteristica </a:t>
            </a:r>
            <a:r>
              <a:rPr lang="it-IT" i="1" dirty="0" smtClean="0"/>
              <a:t>intrinseca di un individuo, causalmente collegata ad una performance  eccellente in una </a:t>
            </a:r>
            <a:r>
              <a:rPr lang="it-IT" i="1" dirty="0" smtClean="0"/>
              <a:t>mansione [che] si </a:t>
            </a:r>
            <a:r>
              <a:rPr lang="it-IT" i="1" dirty="0" smtClean="0"/>
              <a:t>compone di motivazioni, tratti di immagine di sé, ruoli sociali, conoscenze e </a:t>
            </a:r>
            <a:r>
              <a:rPr lang="it-IT" i="1" dirty="0" smtClean="0"/>
              <a:t>abilità. </a:t>
            </a:r>
            <a:r>
              <a:rPr lang="it-IT" dirty="0" smtClean="0"/>
              <a:t>(LEVATI W. – SARAO M</a:t>
            </a:r>
            <a:r>
              <a:rPr lang="it-IT" dirty="0" smtClean="0"/>
              <a:t>. V.</a:t>
            </a:r>
            <a:r>
              <a:rPr lang="it-IT" dirty="0" smtClean="0"/>
              <a:t>, </a:t>
            </a:r>
            <a:br>
              <a:rPr lang="it-IT" dirty="0" smtClean="0"/>
            </a:br>
            <a:r>
              <a:rPr lang="it-IT" i="1" dirty="0" smtClean="0"/>
              <a:t>Il </a:t>
            </a:r>
            <a:r>
              <a:rPr lang="it-IT" i="1" dirty="0" smtClean="0"/>
              <a:t>modello delle competenze</a:t>
            </a:r>
            <a:r>
              <a:rPr lang="it-IT" dirty="0" smtClean="0"/>
              <a:t>, </a:t>
            </a:r>
            <a:r>
              <a:rPr lang="it-IT" dirty="0" smtClean="0"/>
              <a:t>Franco Angeli</a:t>
            </a:r>
            <a:r>
              <a:rPr lang="it-IT" dirty="0" smtClean="0"/>
              <a:t>, </a:t>
            </a:r>
            <a:r>
              <a:rPr lang="it-IT" dirty="0" smtClean="0"/>
              <a:t>Milano </a:t>
            </a:r>
            <a:r>
              <a:rPr lang="it-IT" dirty="0" smtClean="0"/>
              <a:t>2003, </a:t>
            </a:r>
            <a:r>
              <a:rPr lang="it-IT" dirty="0" smtClean="0"/>
              <a:t>pp.22-25)</a:t>
            </a:r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LA COMPETENZA RELIGIOSA</a:t>
            </a:r>
            <a:b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NELLA SCUOLA  IN ITALIA ED EUROPA</a:t>
            </a:r>
            <a:endParaRPr lang="it-IT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LE COMPETENZE:</a:t>
            </a:r>
          </a:p>
          <a:p>
            <a:pPr lvl="1"/>
            <a:r>
              <a:rPr lang="it-IT" i="1" dirty="0" smtClean="0"/>
              <a:t>indicano la comprovata capacità di usare conoscenze, abilità e capacità personali, sociali e/o metodologiche, in situazioni di lavoro o di studio e nello sviluppo professionale e/o personale</a:t>
            </a:r>
            <a:r>
              <a:rPr lang="it-IT" dirty="0" smtClean="0"/>
              <a:t>”</a:t>
            </a:r>
            <a:r>
              <a:rPr lang="it-IT" i="1" dirty="0" smtClean="0"/>
              <a:t>. </a:t>
            </a:r>
            <a:r>
              <a:rPr lang="it-IT" dirty="0" smtClean="0"/>
              <a:t>(</a:t>
            </a:r>
            <a:r>
              <a:rPr lang="it-IT" dirty="0" smtClean="0"/>
              <a:t>Raccomandazione del Parlamento Europeo  e del Consiglio sul Quadro europeo delle qualifiche e dei titoli per l’apprendimento permanente  del 5 settembre </a:t>
            </a:r>
            <a:r>
              <a:rPr lang="it-IT" dirty="0" smtClean="0"/>
              <a:t>2006, in: CASTOLDI M</a:t>
            </a:r>
            <a:r>
              <a:rPr lang="it-IT" dirty="0" smtClean="0"/>
              <a:t>.</a:t>
            </a:r>
            <a:r>
              <a:rPr lang="it-IT" dirty="0" smtClean="0"/>
              <a:t>, </a:t>
            </a:r>
            <a:r>
              <a:rPr lang="it-IT" i="1" dirty="0" smtClean="0"/>
              <a:t>Valutare le competenze. Percorsi e strumenti,</a:t>
            </a:r>
            <a:r>
              <a:rPr lang="it-IT" dirty="0" smtClean="0"/>
              <a:t> </a:t>
            </a:r>
            <a:r>
              <a:rPr lang="it-IT" dirty="0" err="1" smtClean="0"/>
              <a:t>Carocci</a:t>
            </a:r>
            <a:r>
              <a:rPr lang="it-IT" dirty="0" smtClean="0"/>
              <a:t> editore, Roma 2009, pp. 18-19</a:t>
            </a:r>
            <a:r>
              <a:rPr lang="it-IT" dirty="0" smtClean="0"/>
              <a:t>)</a:t>
            </a:r>
            <a:endParaRPr lang="it-I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</TotalTime>
  <Words>2026</Words>
  <Application>Microsoft Office PowerPoint</Application>
  <PresentationFormat>Presentazione su schermo (4:3)</PresentationFormat>
  <Paragraphs>200</Paragraphs>
  <Slides>32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32</vt:i4>
      </vt:variant>
    </vt:vector>
  </HeadingPairs>
  <TitlesOfParts>
    <vt:vector size="33" baseType="lpstr">
      <vt:lpstr>Tema di Office</vt:lpstr>
      <vt:lpstr>Diapositiva 1</vt:lpstr>
      <vt:lpstr>PREMESSA: l’IRC oggi</vt:lpstr>
      <vt:lpstr>PREMESSA: l’IRC oggi</vt:lpstr>
      <vt:lpstr>PREMESSA: le competenze</vt:lpstr>
      <vt:lpstr>Competenze e IRC</vt:lpstr>
      <vt:lpstr>PROFILI DELLO STUDENTE e APPRENDIMENTO RELIGIOSO</vt:lpstr>
      <vt:lpstr>LA COMPETENZA RELIGIOSA NELLA SCUOLA  IN ITALIA ED EUROPA</vt:lpstr>
      <vt:lpstr>LA COMPETENZA RELIGIOSA NELLA SCUOLA  IN ITALIA ED EUROPA</vt:lpstr>
      <vt:lpstr>LA COMPETENZA RELIGIOSA NELLA SCUOLA  IN ITALIA ED EUROPA</vt:lpstr>
      <vt:lpstr>LA COMPETENZA RELIGIOSA NELLA SCUOLA  IN ITALIA ED EUROPA</vt:lpstr>
      <vt:lpstr>LA COMPETENZA RELIGIOSA NELLA SCUOLA  IN ITALIA ED EUROPA</vt:lpstr>
      <vt:lpstr>LA COMPETENZA RELIGIOSA NELLA SCUOLA  IN ITALIA ED EUROPA</vt:lpstr>
      <vt:lpstr>LA COMPETENZA RELIGIOSA NELLA SCUOLA  IN ITALIA ED EUROPA</vt:lpstr>
      <vt:lpstr>LA COMPETENZA RELIGIOSA NELLA SCUOLA  IN ITALIA ED EUROPA</vt:lpstr>
      <vt:lpstr>LA COMPETENZA RELIGIOSA NELLA SCUOLA  IN ITALIA ED EUROPA</vt:lpstr>
      <vt:lpstr>LA COMPETENZA RELIGIOSA NELLA SCUOLA DELLA DEE</vt:lpstr>
      <vt:lpstr>LA COMPETENZA RELIGIOSA NELLA SCUOLA DELLA DEE</vt:lpstr>
      <vt:lpstr>LA COMPETENZA RELIGIOSA NELLA SCUOLA DELLA DEE</vt:lpstr>
      <vt:lpstr>LA COMPETENZA RELIGIOSA NELLA SCUOLA DELLA DEE</vt:lpstr>
      <vt:lpstr>LA COMPETENZA RELIGIOSA NELLA SCUOLA DELLA DEE</vt:lpstr>
      <vt:lpstr>LA COMPETENZA RELIGIOSA NELLA SCUOLA DELLA DEE</vt:lpstr>
      <vt:lpstr>LA COMPETENZA RELIGIOSA NELLA SCUOLA DELLA DEE</vt:lpstr>
      <vt:lpstr>LA COMPETENZA RELIGIOSA NELLA SCUOLA DELLA DEE</vt:lpstr>
      <vt:lpstr>LA COMPETENZA RELIGIOSA NELLA SCUOLA DELLA DEE</vt:lpstr>
      <vt:lpstr>LA COMPETENZA RELIGIOSA NELLA SCUOLA DELLA DEE</vt:lpstr>
      <vt:lpstr>Quadro di riferimento per la valutazione della literacy religiosa</vt:lpstr>
      <vt:lpstr>Processo ermeneutico e valutazione della literacy religiosa</vt:lpstr>
      <vt:lpstr>RUBRICA VALUTATIVA DEI LIVELLI DELLA LITERACY RELIGIOSA</vt:lpstr>
      <vt:lpstr>DALLA LITERACY RELIGIOSA ALLE COMPETENZE RELIGIOSE NELL’IRC</vt:lpstr>
      <vt:lpstr>Dimensione didattico-sperimentale delle competenze religiose dell’IRC</vt:lpstr>
      <vt:lpstr>Come costruire una rubrica valutativa delle competenze religiose dell’IRC</vt:lpstr>
      <vt:lpstr>Scala dei livelli di competenza religiosa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stefyegas</dc:creator>
  <cp:lastModifiedBy>stefyegas</cp:lastModifiedBy>
  <cp:revision>49</cp:revision>
  <dcterms:created xsi:type="dcterms:W3CDTF">2012-06-22T20:20:10Z</dcterms:created>
  <dcterms:modified xsi:type="dcterms:W3CDTF">2012-06-23T03:23:41Z</dcterms:modified>
</cp:coreProperties>
</file>